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1"/>
  </p:notesMasterIdLst>
  <p:sldIdLst>
    <p:sldId id="268" r:id="rId2"/>
    <p:sldId id="269" r:id="rId3"/>
    <p:sldId id="279" r:id="rId4"/>
    <p:sldId id="280" r:id="rId5"/>
    <p:sldId id="281" r:id="rId6"/>
    <p:sldId id="282" r:id="rId7"/>
    <p:sldId id="283" r:id="rId8"/>
    <p:sldId id="271" r:id="rId9"/>
    <p:sldId id="284" r:id="rId10"/>
    <p:sldId id="277" r:id="rId11"/>
    <p:sldId id="257" r:id="rId12"/>
    <p:sldId id="258" r:id="rId13"/>
    <p:sldId id="259" r:id="rId14"/>
    <p:sldId id="256" r:id="rId15"/>
    <p:sldId id="260" r:id="rId16"/>
    <p:sldId id="261" r:id="rId17"/>
    <p:sldId id="262" r:id="rId18"/>
    <p:sldId id="264" r:id="rId19"/>
    <p:sldId id="263" r:id="rId20"/>
    <p:sldId id="265" r:id="rId21"/>
    <p:sldId id="266" r:id="rId22"/>
    <p:sldId id="267" r:id="rId23"/>
    <p:sldId id="278" r:id="rId24"/>
    <p:sldId id="272" r:id="rId25"/>
    <p:sldId id="273" r:id="rId26"/>
    <p:sldId id="274" r:id="rId27"/>
    <p:sldId id="276" r:id="rId28"/>
    <p:sldId id="286" r:id="rId29"/>
    <p:sldId id="28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2128"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B8E525-03BB-45CF-830F-B2654CDC3C83}" type="datetimeFigureOut">
              <a:rPr lang="en-US" smtClean="0"/>
              <a:t>8/17/15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7E9A4-F83E-4217-9D81-1E6B773E98BB}" type="slidenum">
              <a:rPr lang="en-US" smtClean="0"/>
              <a:t>‹#›</a:t>
            </a:fld>
            <a:endParaRPr lang="en-US" dirty="0"/>
          </a:p>
        </p:txBody>
      </p:sp>
    </p:spTree>
    <p:extLst>
      <p:ext uri="{BB962C8B-B14F-4D97-AF65-F5344CB8AC3E}">
        <p14:creationId xmlns:p14="http://schemas.microsoft.com/office/powerpoint/2010/main" val="1785574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E9A4-F83E-4217-9D81-1E6B773E98BB}" type="slidenum">
              <a:rPr lang="en-US" smtClean="0"/>
              <a:t>21</a:t>
            </a:fld>
            <a:endParaRPr lang="en-US" dirty="0"/>
          </a:p>
        </p:txBody>
      </p:sp>
    </p:spTree>
    <p:extLst>
      <p:ext uri="{BB962C8B-B14F-4D97-AF65-F5344CB8AC3E}">
        <p14:creationId xmlns:p14="http://schemas.microsoft.com/office/powerpoint/2010/main" val="134603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E9A4-F83E-4217-9D81-1E6B773E98BB}" type="slidenum">
              <a:rPr lang="en-US" smtClean="0"/>
              <a:t>24</a:t>
            </a:fld>
            <a:endParaRPr lang="en-US" dirty="0"/>
          </a:p>
        </p:txBody>
      </p:sp>
    </p:spTree>
    <p:extLst>
      <p:ext uri="{BB962C8B-B14F-4D97-AF65-F5344CB8AC3E}">
        <p14:creationId xmlns:p14="http://schemas.microsoft.com/office/powerpoint/2010/main" val="134603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0B4B1A-7371-45C4-AFAF-4D7ADF4B56EF}" type="datetimeFigureOut">
              <a:rPr lang="en-US" smtClean="0"/>
              <a:t>8/17/15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281908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B4B1A-7371-45C4-AFAF-4D7ADF4B56EF}" type="datetimeFigureOut">
              <a:rPr lang="en-US" smtClean="0"/>
              <a:t>8/17/15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3813217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B4B1A-7371-45C4-AFAF-4D7ADF4B56EF}" type="datetimeFigureOut">
              <a:rPr lang="en-US" smtClean="0"/>
              <a:t>8/17/15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2538065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B4B1A-7371-45C4-AFAF-4D7ADF4B56EF}" type="datetimeFigureOut">
              <a:rPr lang="en-US" smtClean="0"/>
              <a:t>8/17/15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413511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0B4B1A-7371-45C4-AFAF-4D7ADF4B56EF}" type="datetimeFigureOut">
              <a:rPr lang="en-US" smtClean="0"/>
              <a:t>8/17/15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187070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0B4B1A-7371-45C4-AFAF-4D7ADF4B56EF}" type="datetimeFigureOut">
              <a:rPr lang="en-US" smtClean="0"/>
              <a:t>8/17/15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3179956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0B4B1A-7371-45C4-AFAF-4D7ADF4B56EF}" type="datetimeFigureOut">
              <a:rPr lang="en-US" smtClean="0"/>
              <a:t>8/17/15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346850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0B4B1A-7371-45C4-AFAF-4D7ADF4B56EF}" type="datetimeFigureOut">
              <a:rPr lang="en-US" smtClean="0"/>
              <a:t>8/17/15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67881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0B4B1A-7371-45C4-AFAF-4D7ADF4B56EF}" type="datetimeFigureOut">
              <a:rPr lang="en-US" smtClean="0"/>
              <a:t>8/17/15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366733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B4B1A-7371-45C4-AFAF-4D7ADF4B56EF}" type="datetimeFigureOut">
              <a:rPr lang="en-US" smtClean="0"/>
              <a:t>8/17/15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83190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B4B1A-7371-45C4-AFAF-4D7ADF4B56EF}" type="datetimeFigureOut">
              <a:rPr lang="en-US" smtClean="0"/>
              <a:t>8/17/15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EA0D4B-C4D6-4971-814C-EC84ECFA4CFF}" type="slidenum">
              <a:rPr lang="en-US" smtClean="0"/>
              <a:t>‹#›</a:t>
            </a:fld>
            <a:endParaRPr lang="en-US" dirty="0"/>
          </a:p>
        </p:txBody>
      </p:sp>
    </p:spTree>
    <p:extLst>
      <p:ext uri="{BB962C8B-B14F-4D97-AF65-F5344CB8AC3E}">
        <p14:creationId xmlns:p14="http://schemas.microsoft.com/office/powerpoint/2010/main" val="25882764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32000">
              <a:srgbClr val="9999FF"/>
            </a:gs>
            <a:gs pos="60001">
              <a:srgbClr val="2E6792"/>
            </a:gs>
            <a:gs pos="71001">
              <a:srgbClr val="3333CC"/>
            </a:gs>
            <a:gs pos="93000">
              <a:srgbClr val="1170FF"/>
            </a:gs>
            <a:gs pos="100000">
              <a:srgbClr val="006699"/>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B4B1A-7371-45C4-AFAF-4D7ADF4B56EF}" type="datetimeFigureOut">
              <a:rPr lang="en-US" smtClean="0"/>
              <a:t>8/17/15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A0D4B-C4D6-4971-814C-EC84ECFA4CFF}" type="slidenum">
              <a:rPr lang="en-US" smtClean="0"/>
              <a:t>‹#›</a:t>
            </a:fld>
            <a:endParaRPr lang="en-US" dirty="0"/>
          </a:p>
        </p:txBody>
      </p:sp>
    </p:spTree>
    <p:extLst>
      <p:ext uri="{BB962C8B-B14F-4D97-AF65-F5344CB8AC3E}">
        <p14:creationId xmlns:p14="http://schemas.microsoft.com/office/powerpoint/2010/main" val="5271350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1470025"/>
          </a:xfrm>
        </p:spPr>
        <p:txBody>
          <a:bodyPr>
            <a:normAutofit/>
          </a:bodyPr>
          <a:lstStyle/>
          <a:p>
            <a:r>
              <a:rPr lang="en-US" sz="5400" b="1" dirty="0" smtClean="0"/>
              <a:t>Dismounts &amp; Tactics</a:t>
            </a:r>
            <a:endParaRPr lang="en-US" sz="5400" b="1"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570952" y="1863590"/>
            <a:ext cx="4038600" cy="43405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6934200" y="5715000"/>
            <a:ext cx="1752600" cy="461665"/>
          </a:xfrm>
          <a:prstGeom prst="rect">
            <a:avLst/>
          </a:prstGeom>
          <a:noFill/>
        </p:spPr>
        <p:txBody>
          <a:bodyPr wrap="square" rtlCol="0">
            <a:spAutoFit/>
          </a:bodyPr>
          <a:lstStyle/>
          <a:p>
            <a:pPr algn="ctr"/>
            <a:r>
              <a:rPr lang="en-US" sz="2400" b="1" dirty="0" smtClean="0"/>
              <a:t>Pages</a:t>
            </a:r>
            <a:r>
              <a:rPr lang="en-US" sz="2400" b="1" dirty="0" smtClean="0">
                <a:solidFill>
                  <a:srgbClr val="FFFFFF"/>
                </a:solidFill>
              </a:rPr>
              <a:t> </a:t>
            </a:r>
            <a:r>
              <a:rPr lang="en-US" sz="2400" b="1" dirty="0" smtClean="0">
                <a:solidFill>
                  <a:srgbClr val="000000"/>
                </a:solidFill>
              </a:rPr>
              <a:t>57-71</a:t>
            </a:r>
            <a:endParaRPr lang="en-US" sz="2400" b="1" dirty="0">
              <a:solidFill>
                <a:srgbClr val="000000"/>
              </a:solidFill>
            </a:endParaRPr>
          </a:p>
        </p:txBody>
      </p:sp>
    </p:spTree>
    <p:extLst>
      <p:ext uri="{BB962C8B-B14F-4D97-AF65-F5344CB8AC3E}">
        <p14:creationId xmlns:p14="http://schemas.microsoft.com/office/powerpoint/2010/main" val="14740125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en-US" sz="4800" b="1" dirty="0" smtClean="0"/>
              <a:t>BIKE ROLL</a:t>
            </a:r>
            <a:endParaRPr lang="en-US" sz="4800" b="1" dirty="0"/>
          </a:p>
        </p:txBody>
      </p:sp>
      <p:pic>
        <p:nvPicPr>
          <p:cNvPr id="5" name="Picture 4" descr="IMG_282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914400"/>
            <a:ext cx="6705600" cy="4354286"/>
          </a:xfrm>
          <a:prstGeom prst="rect">
            <a:avLst/>
          </a:prstGeom>
          <a:noFill/>
          <a:ln>
            <a:noFill/>
          </a:ln>
        </p:spPr>
      </p:pic>
      <p:sp>
        <p:nvSpPr>
          <p:cNvPr id="6" name="TextBox 5"/>
          <p:cNvSpPr txBox="1"/>
          <p:nvPr/>
        </p:nvSpPr>
        <p:spPr>
          <a:xfrm>
            <a:off x="0" y="5562600"/>
            <a:ext cx="9144000" cy="830997"/>
          </a:xfrm>
          <a:prstGeom prst="rect">
            <a:avLst/>
          </a:prstGeom>
          <a:noFill/>
        </p:spPr>
        <p:txBody>
          <a:bodyPr wrap="square" rtlCol="0">
            <a:spAutoFit/>
          </a:bodyPr>
          <a:lstStyle/>
          <a:p>
            <a:pPr algn="ctr"/>
            <a:r>
              <a:rPr lang="en-US" sz="2400" b="1" dirty="0" smtClean="0"/>
              <a:t>Violator produces a weapon,  grab the seat with one hand while maintaining control of the bike.</a:t>
            </a:r>
            <a:endParaRPr lang="en-US" sz="2400" b="1" dirty="0"/>
          </a:p>
        </p:txBody>
      </p:sp>
    </p:spTree>
    <p:extLst>
      <p:ext uri="{BB962C8B-B14F-4D97-AF65-F5344CB8AC3E}">
        <p14:creationId xmlns:p14="http://schemas.microsoft.com/office/powerpoint/2010/main" val="37563490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05256"/>
            <a:ext cx="6540643" cy="435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410200"/>
            <a:ext cx="9144000" cy="830997"/>
          </a:xfrm>
          <a:prstGeom prst="rect">
            <a:avLst/>
          </a:prstGeom>
          <a:noFill/>
        </p:spPr>
        <p:txBody>
          <a:bodyPr wrap="square" rtlCol="0">
            <a:spAutoFit/>
          </a:bodyPr>
          <a:lstStyle/>
          <a:p>
            <a:pPr algn="ctr"/>
            <a:r>
              <a:rPr lang="en-US" sz="2400" b="1" dirty="0" smtClean="0"/>
              <a:t>Make sure you have good balance and prepare to roll bike towards violator.</a:t>
            </a:r>
            <a:endParaRPr lang="en-US" sz="2400" b="1" dirty="0"/>
          </a:p>
        </p:txBody>
      </p:sp>
      <p:sp>
        <p:nvSpPr>
          <p:cNvPr id="4" name="TextBox 3"/>
          <p:cNvSpPr txBox="1"/>
          <p:nvPr/>
        </p:nvSpPr>
        <p:spPr>
          <a:xfrm>
            <a:off x="0" y="0"/>
            <a:ext cx="9144000" cy="830997"/>
          </a:xfrm>
          <a:prstGeom prst="rect">
            <a:avLst/>
          </a:prstGeom>
          <a:noFill/>
        </p:spPr>
        <p:txBody>
          <a:bodyPr wrap="square" rtlCol="0">
            <a:spAutoFit/>
          </a:bodyPr>
          <a:lstStyle/>
          <a:p>
            <a:pPr algn="ctr"/>
            <a:r>
              <a:rPr lang="en-US" sz="4800" b="1" dirty="0" smtClean="0"/>
              <a:t>BIKE ROLL</a:t>
            </a:r>
            <a:endParaRPr lang="en-US" sz="4800" b="1" dirty="0"/>
          </a:p>
        </p:txBody>
      </p:sp>
    </p:spTree>
    <p:extLst>
      <p:ext uri="{BB962C8B-B14F-4D97-AF65-F5344CB8AC3E}">
        <p14:creationId xmlns:p14="http://schemas.microsoft.com/office/powerpoint/2010/main" val="26628972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167" y="805041"/>
            <a:ext cx="6528817" cy="435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410200"/>
            <a:ext cx="9144000" cy="461665"/>
          </a:xfrm>
          <a:prstGeom prst="rect">
            <a:avLst/>
          </a:prstGeom>
          <a:noFill/>
        </p:spPr>
        <p:txBody>
          <a:bodyPr wrap="square" rtlCol="0">
            <a:spAutoFit/>
          </a:bodyPr>
          <a:lstStyle/>
          <a:p>
            <a:pPr algn="ctr"/>
            <a:r>
              <a:rPr lang="en-US" sz="2400" b="1" dirty="0" smtClean="0"/>
              <a:t>Launch the bike by rolling it into the violator.</a:t>
            </a:r>
            <a:endParaRPr lang="en-US" sz="2400" b="1" dirty="0"/>
          </a:p>
        </p:txBody>
      </p:sp>
      <p:sp>
        <p:nvSpPr>
          <p:cNvPr id="4" name="TextBox 3"/>
          <p:cNvSpPr txBox="1"/>
          <p:nvPr/>
        </p:nvSpPr>
        <p:spPr>
          <a:xfrm>
            <a:off x="0" y="0"/>
            <a:ext cx="9144000" cy="830997"/>
          </a:xfrm>
          <a:prstGeom prst="rect">
            <a:avLst/>
          </a:prstGeom>
          <a:noFill/>
        </p:spPr>
        <p:txBody>
          <a:bodyPr wrap="square" rtlCol="0">
            <a:spAutoFit/>
          </a:bodyPr>
          <a:lstStyle/>
          <a:p>
            <a:pPr algn="ctr"/>
            <a:r>
              <a:rPr lang="en-US" sz="4800" b="1" dirty="0" smtClean="0"/>
              <a:t>BIKE ROLL</a:t>
            </a:r>
            <a:endParaRPr lang="en-US" sz="4800" b="1" dirty="0"/>
          </a:p>
        </p:txBody>
      </p:sp>
    </p:spTree>
    <p:extLst>
      <p:ext uri="{BB962C8B-B14F-4D97-AF65-F5344CB8AC3E}">
        <p14:creationId xmlns:p14="http://schemas.microsoft.com/office/powerpoint/2010/main" val="34441078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282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857226"/>
            <a:ext cx="6553200" cy="4352544"/>
          </a:xfrm>
          <a:prstGeom prst="rect">
            <a:avLst/>
          </a:prstGeom>
          <a:noFill/>
          <a:ln>
            <a:noFill/>
          </a:ln>
        </p:spPr>
      </p:pic>
      <p:sp>
        <p:nvSpPr>
          <p:cNvPr id="5" name="TextBox 4"/>
          <p:cNvSpPr txBox="1"/>
          <p:nvPr/>
        </p:nvSpPr>
        <p:spPr>
          <a:xfrm>
            <a:off x="0" y="5410200"/>
            <a:ext cx="9144000" cy="830997"/>
          </a:xfrm>
          <a:prstGeom prst="rect">
            <a:avLst/>
          </a:prstGeom>
          <a:noFill/>
        </p:spPr>
        <p:txBody>
          <a:bodyPr wrap="square" rtlCol="0">
            <a:spAutoFit/>
          </a:bodyPr>
          <a:lstStyle/>
          <a:p>
            <a:pPr algn="ctr"/>
            <a:r>
              <a:rPr lang="en-US" sz="2400" b="1" dirty="0" smtClean="0"/>
              <a:t>Violator is distracted by the bike and you have time to determine an appropriate response.</a:t>
            </a:r>
            <a:endParaRPr lang="en-US" sz="2400" b="1" dirty="0"/>
          </a:p>
        </p:txBody>
      </p:sp>
      <p:sp>
        <p:nvSpPr>
          <p:cNvPr id="4" name="TextBox 3"/>
          <p:cNvSpPr txBox="1"/>
          <p:nvPr/>
        </p:nvSpPr>
        <p:spPr>
          <a:xfrm>
            <a:off x="0" y="0"/>
            <a:ext cx="9144000" cy="830997"/>
          </a:xfrm>
          <a:prstGeom prst="rect">
            <a:avLst/>
          </a:prstGeom>
          <a:noFill/>
        </p:spPr>
        <p:txBody>
          <a:bodyPr wrap="square" rtlCol="0">
            <a:spAutoFit/>
          </a:bodyPr>
          <a:lstStyle/>
          <a:p>
            <a:pPr algn="ctr"/>
            <a:r>
              <a:rPr lang="en-US" sz="4800" b="1" dirty="0" smtClean="0"/>
              <a:t>BIKE ROLL</a:t>
            </a:r>
            <a:endParaRPr lang="en-US" sz="4800" b="1" dirty="0"/>
          </a:p>
        </p:txBody>
      </p:sp>
    </p:spTree>
    <p:extLst>
      <p:ext uri="{BB962C8B-B14F-4D97-AF65-F5344CB8AC3E}">
        <p14:creationId xmlns:p14="http://schemas.microsoft.com/office/powerpoint/2010/main" val="7976885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en-US" sz="4800" b="1" dirty="0" smtClean="0"/>
              <a:t>BIKE AS A BARRIER</a:t>
            </a:r>
            <a:endParaRPr lang="en-US" sz="4800" b="1"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bwMode="auto">
          <a:xfrm>
            <a:off x="1306285" y="914400"/>
            <a:ext cx="6531429" cy="4354286"/>
          </a:xfrm>
          <a:prstGeom prst="rect">
            <a:avLst/>
          </a:prstGeom>
          <a:noFill/>
          <a:ln>
            <a:noFill/>
          </a:ln>
        </p:spPr>
      </p:pic>
      <p:sp>
        <p:nvSpPr>
          <p:cNvPr id="6" name="TextBox 5"/>
          <p:cNvSpPr txBox="1"/>
          <p:nvPr/>
        </p:nvSpPr>
        <p:spPr>
          <a:xfrm>
            <a:off x="0" y="5562600"/>
            <a:ext cx="9144000" cy="830997"/>
          </a:xfrm>
          <a:prstGeom prst="rect">
            <a:avLst/>
          </a:prstGeom>
          <a:noFill/>
        </p:spPr>
        <p:txBody>
          <a:bodyPr wrap="square" rtlCol="0">
            <a:spAutoFit/>
          </a:bodyPr>
          <a:lstStyle/>
          <a:p>
            <a:pPr algn="ctr"/>
            <a:r>
              <a:rPr lang="en-US" sz="2400" b="1" dirty="0" smtClean="0"/>
              <a:t>From the Crossover Dismount Position Bring the Bike Between You and the “Violator”.</a:t>
            </a:r>
            <a:endParaRPr lang="en-US" sz="2400" b="1" dirty="0"/>
          </a:p>
        </p:txBody>
      </p:sp>
    </p:spTree>
    <p:extLst>
      <p:ext uri="{BB962C8B-B14F-4D97-AF65-F5344CB8AC3E}">
        <p14:creationId xmlns:p14="http://schemas.microsoft.com/office/powerpoint/2010/main" val="11618230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59"/>
            <a:ext cx="9144000" cy="1046941"/>
          </a:xfrm>
        </p:spPr>
        <p:txBody>
          <a:bodyPr>
            <a:normAutofit/>
          </a:bodyPr>
          <a:lstStyle/>
          <a:p>
            <a:r>
              <a:rPr lang="en-US" sz="4800" b="1" dirty="0" smtClean="0"/>
              <a:t>BIKE DROP</a:t>
            </a:r>
            <a:endParaRPr lang="en-US" sz="4800" b="1" dirty="0"/>
          </a:p>
        </p:txBody>
      </p:sp>
      <p:pic>
        <p:nvPicPr>
          <p:cNvPr id="4" name="Picture 3" descr="IMG_282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608" y="1232440"/>
            <a:ext cx="6702552" cy="4352544"/>
          </a:xfrm>
          <a:prstGeom prst="rect">
            <a:avLst/>
          </a:prstGeom>
          <a:noFill/>
          <a:ln>
            <a:noFill/>
          </a:ln>
        </p:spPr>
      </p:pic>
      <p:sp>
        <p:nvSpPr>
          <p:cNvPr id="5" name="TextBox 4"/>
          <p:cNvSpPr txBox="1"/>
          <p:nvPr/>
        </p:nvSpPr>
        <p:spPr>
          <a:xfrm>
            <a:off x="0" y="5943600"/>
            <a:ext cx="9144000" cy="461665"/>
          </a:xfrm>
          <a:prstGeom prst="rect">
            <a:avLst/>
          </a:prstGeom>
          <a:noFill/>
        </p:spPr>
        <p:txBody>
          <a:bodyPr wrap="square" rtlCol="0">
            <a:spAutoFit/>
          </a:bodyPr>
          <a:lstStyle/>
          <a:p>
            <a:pPr algn="ctr"/>
            <a:r>
              <a:rPr lang="en-US" sz="2400" b="1" dirty="0" smtClean="0"/>
              <a:t>Bike is positioned as a barrier.</a:t>
            </a:r>
            <a:endParaRPr lang="en-US" sz="2400" b="1" dirty="0"/>
          </a:p>
        </p:txBody>
      </p:sp>
    </p:spTree>
    <p:extLst>
      <p:ext uri="{BB962C8B-B14F-4D97-AF65-F5344CB8AC3E}">
        <p14:creationId xmlns:p14="http://schemas.microsoft.com/office/powerpoint/2010/main" val="31521814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3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608" y="944201"/>
            <a:ext cx="6702552" cy="4352544"/>
          </a:xfrm>
          <a:prstGeom prst="rect">
            <a:avLst/>
          </a:prstGeom>
          <a:noFill/>
          <a:ln>
            <a:noFill/>
          </a:ln>
        </p:spPr>
      </p:pic>
      <p:sp>
        <p:nvSpPr>
          <p:cNvPr id="5" name="TextBox 4"/>
          <p:cNvSpPr txBox="1"/>
          <p:nvPr/>
        </p:nvSpPr>
        <p:spPr>
          <a:xfrm>
            <a:off x="0" y="5429071"/>
            <a:ext cx="9144000" cy="1200329"/>
          </a:xfrm>
          <a:prstGeom prst="rect">
            <a:avLst/>
          </a:prstGeom>
          <a:noFill/>
        </p:spPr>
        <p:txBody>
          <a:bodyPr wrap="square" rtlCol="0">
            <a:spAutoFit/>
          </a:bodyPr>
          <a:lstStyle/>
          <a:p>
            <a:pPr algn="ctr"/>
            <a:r>
              <a:rPr lang="en-US" sz="2400" b="1" dirty="0" smtClean="0"/>
              <a:t>When the violator becomes aggressive, simply drop the Top Tube towards yourself and step back. If the kickstand is in use you will need to pull the bike towards yourself and over the kickstand.</a:t>
            </a:r>
            <a:endParaRPr lang="en-US" sz="2400" b="1" dirty="0"/>
          </a:p>
        </p:txBody>
      </p:sp>
      <p:sp>
        <p:nvSpPr>
          <p:cNvPr id="6" name="Title 1"/>
          <p:cNvSpPr>
            <a:spLocks noGrp="1"/>
          </p:cNvSpPr>
          <p:nvPr>
            <p:ph type="title"/>
          </p:nvPr>
        </p:nvSpPr>
        <p:spPr>
          <a:xfrm>
            <a:off x="0" y="19859"/>
            <a:ext cx="9144000" cy="1046941"/>
          </a:xfrm>
        </p:spPr>
        <p:txBody>
          <a:bodyPr>
            <a:normAutofit/>
          </a:bodyPr>
          <a:lstStyle/>
          <a:p>
            <a:r>
              <a:rPr lang="en-US" sz="4800" b="1" dirty="0" smtClean="0"/>
              <a:t>BIKE DROP</a:t>
            </a:r>
            <a:endParaRPr lang="en-US" sz="4800" b="1" dirty="0"/>
          </a:p>
        </p:txBody>
      </p:sp>
    </p:spTree>
    <p:extLst>
      <p:ext uri="{BB962C8B-B14F-4D97-AF65-F5344CB8AC3E}">
        <p14:creationId xmlns:p14="http://schemas.microsoft.com/office/powerpoint/2010/main" val="7215676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3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981456"/>
            <a:ext cx="6702552" cy="4352544"/>
          </a:xfrm>
          <a:prstGeom prst="rect">
            <a:avLst/>
          </a:prstGeom>
          <a:noFill/>
          <a:ln>
            <a:noFill/>
          </a:ln>
        </p:spPr>
      </p:pic>
      <p:sp>
        <p:nvSpPr>
          <p:cNvPr id="5" name="TextBox 4"/>
          <p:cNvSpPr txBox="1"/>
          <p:nvPr/>
        </p:nvSpPr>
        <p:spPr>
          <a:xfrm>
            <a:off x="0" y="5417403"/>
            <a:ext cx="9144000" cy="830997"/>
          </a:xfrm>
          <a:prstGeom prst="rect">
            <a:avLst/>
          </a:prstGeom>
          <a:noFill/>
        </p:spPr>
        <p:txBody>
          <a:bodyPr wrap="square" rtlCol="0">
            <a:spAutoFit/>
          </a:bodyPr>
          <a:lstStyle/>
          <a:p>
            <a:pPr algn="ctr"/>
            <a:r>
              <a:rPr lang="en-US" sz="2400" b="1" dirty="0"/>
              <a:t>D</a:t>
            </a:r>
            <a:r>
              <a:rPr lang="en-US" sz="2400" b="1" dirty="0" smtClean="0"/>
              <a:t>ropping </a:t>
            </a:r>
            <a:r>
              <a:rPr lang="en-US" sz="2400" b="1" dirty="0"/>
              <a:t>the bike </a:t>
            </a:r>
            <a:r>
              <a:rPr lang="en-US" sz="2400" b="1" dirty="0" smtClean="0"/>
              <a:t>gives the officer the ability to create distance </a:t>
            </a:r>
            <a:r>
              <a:rPr lang="en-US" sz="2400" b="1" dirty="0"/>
              <a:t>from the </a:t>
            </a:r>
            <a:r>
              <a:rPr lang="en-US" sz="2400" b="1" dirty="0" smtClean="0"/>
              <a:t>violator and develop an appropriate response.</a:t>
            </a:r>
            <a:endParaRPr lang="en-US" sz="2400" b="1" dirty="0"/>
          </a:p>
        </p:txBody>
      </p:sp>
      <p:sp>
        <p:nvSpPr>
          <p:cNvPr id="6" name="Title 1"/>
          <p:cNvSpPr>
            <a:spLocks noGrp="1"/>
          </p:cNvSpPr>
          <p:nvPr>
            <p:ph type="title"/>
          </p:nvPr>
        </p:nvSpPr>
        <p:spPr>
          <a:xfrm>
            <a:off x="0" y="19859"/>
            <a:ext cx="9144000" cy="1046941"/>
          </a:xfrm>
        </p:spPr>
        <p:txBody>
          <a:bodyPr>
            <a:normAutofit/>
          </a:bodyPr>
          <a:lstStyle/>
          <a:p>
            <a:r>
              <a:rPr lang="en-US" sz="4800" b="1" dirty="0" smtClean="0"/>
              <a:t>BIKE DROP</a:t>
            </a:r>
            <a:endParaRPr lang="en-US" sz="4800" b="1" dirty="0"/>
          </a:p>
        </p:txBody>
      </p:sp>
    </p:spTree>
    <p:extLst>
      <p:ext uri="{BB962C8B-B14F-4D97-AF65-F5344CB8AC3E}">
        <p14:creationId xmlns:p14="http://schemas.microsoft.com/office/powerpoint/2010/main" val="20955609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4800" b="1" dirty="0" smtClean="0"/>
              <a:t>BIKE THROW</a:t>
            </a:r>
            <a:endParaRPr lang="en-US" sz="4800" b="1" dirty="0"/>
          </a:p>
        </p:txBody>
      </p:sp>
      <p:pic>
        <p:nvPicPr>
          <p:cNvPr id="5" name="Picture 4" descr="IMG_282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3992" y="1066800"/>
            <a:ext cx="6702552" cy="4352544"/>
          </a:xfrm>
          <a:prstGeom prst="rect">
            <a:avLst/>
          </a:prstGeom>
          <a:noFill/>
          <a:ln>
            <a:noFill/>
          </a:ln>
        </p:spPr>
      </p:pic>
      <p:sp>
        <p:nvSpPr>
          <p:cNvPr id="6" name="TextBox 5"/>
          <p:cNvSpPr txBox="1"/>
          <p:nvPr/>
        </p:nvSpPr>
        <p:spPr>
          <a:xfrm>
            <a:off x="0" y="5710535"/>
            <a:ext cx="9144000" cy="461665"/>
          </a:xfrm>
          <a:prstGeom prst="rect">
            <a:avLst/>
          </a:prstGeom>
          <a:noFill/>
        </p:spPr>
        <p:txBody>
          <a:bodyPr wrap="square" rtlCol="0">
            <a:spAutoFit/>
          </a:bodyPr>
          <a:lstStyle/>
          <a:p>
            <a:pPr algn="ctr"/>
            <a:r>
              <a:rPr lang="en-US" sz="2400" b="1" dirty="0" smtClean="0"/>
              <a:t>Bike is positioned as a barrier</a:t>
            </a:r>
            <a:endParaRPr lang="en-US" sz="2400" b="1" dirty="0"/>
          </a:p>
        </p:txBody>
      </p:sp>
    </p:spTree>
    <p:extLst>
      <p:ext uri="{BB962C8B-B14F-4D97-AF65-F5344CB8AC3E}">
        <p14:creationId xmlns:p14="http://schemas.microsoft.com/office/powerpoint/2010/main" val="42461882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4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3212" y="978991"/>
            <a:ext cx="6702552" cy="4352544"/>
          </a:xfrm>
          <a:prstGeom prst="rect">
            <a:avLst/>
          </a:prstGeom>
          <a:noFill/>
          <a:ln>
            <a:noFill/>
          </a:ln>
        </p:spPr>
      </p:pic>
      <p:sp>
        <p:nvSpPr>
          <p:cNvPr id="5" name="TextBox 4"/>
          <p:cNvSpPr txBox="1"/>
          <p:nvPr/>
        </p:nvSpPr>
        <p:spPr>
          <a:xfrm>
            <a:off x="0" y="5417403"/>
            <a:ext cx="9144000" cy="830997"/>
          </a:xfrm>
          <a:prstGeom prst="rect">
            <a:avLst/>
          </a:prstGeom>
          <a:noFill/>
        </p:spPr>
        <p:txBody>
          <a:bodyPr wrap="square" rtlCol="0">
            <a:spAutoFit/>
          </a:bodyPr>
          <a:lstStyle/>
          <a:p>
            <a:pPr algn="ctr"/>
            <a:r>
              <a:rPr lang="en-US" sz="2400" b="1" dirty="0"/>
              <a:t>If </a:t>
            </a:r>
            <a:r>
              <a:rPr lang="en-US" sz="2400" b="1" dirty="0" smtClean="0"/>
              <a:t>a violator </a:t>
            </a:r>
            <a:r>
              <a:rPr lang="en-US" sz="2400" b="1" dirty="0"/>
              <a:t>starts to approach you in an </a:t>
            </a:r>
            <a:r>
              <a:rPr lang="en-US" sz="2400" b="1" dirty="0" smtClean="0"/>
              <a:t>assaultive </a:t>
            </a:r>
            <a:r>
              <a:rPr lang="en-US" sz="2400" b="1" dirty="0"/>
              <a:t>manner you have the option to push the bike toward </a:t>
            </a:r>
            <a:r>
              <a:rPr lang="en-US" sz="2400" b="1" dirty="0" smtClean="0"/>
              <a:t>them</a:t>
            </a:r>
            <a:r>
              <a:rPr lang="en-US" sz="2400" b="1" dirty="0"/>
              <a:t>.</a:t>
            </a:r>
          </a:p>
        </p:txBody>
      </p:sp>
      <p:sp>
        <p:nvSpPr>
          <p:cNvPr id="7" name="Title 1"/>
          <p:cNvSpPr>
            <a:spLocks noGrp="1"/>
          </p:cNvSpPr>
          <p:nvPr>
            <p:ph type="title"/>
          </p:nvPr>
        </p:nvSpPr>
        <p:spPr>
          <a:xfrm>
            <a:off x="0" y="-8311"/>
            <a:ext cx="9144000" cy="1143000"/>
          </a:xfrm>
        </p:spPr>
        <p:txBody>
          <a:bodyPr>
            <a:normAutofit/>
          </a:bodyPr>
          <a:lstStyle/>
          <a:p>
            <a:r>
              <a:rPr lang="en-US" sz="4800" b="1" dirty="0" smtClean="0"/>
              <a:t>BIKE THROW</a:t>
            </a:r>
            <a:endParaRPr lang="en-US" sz="4800" b="1" dirty="0"/>
          </a:p>
        </p:txBody>
      </p:sp>
    </p:spTree>
    <p:extLst>
      <p:ext uri="{BB962C8B-B14F-4D97-AF65-F5344CB8AC3E}">
        <p14:creationId xmlns:p14="http://schemas.microsoft.com/office/powerpoint/2010/main" val="15220265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Objectives</a:t>
            </a:r>
            <a:endParaRPr lang="en-US" dirty="0"/>
          </a:p>
        </p:txBody>
      </p:sp>
      <p:sp>
        <p:nvSpPr>
          <p:cNvPr id="3" name="Content Placeholder 2"/>
          <p:cNvSpPr>
            <a:spLocks noGrp="1"/>
          </p:cNvSpPr>
          <p:nvPr>
            <p:ph idx="1"/>
          </p:nvPr>
        </p:nvSpPr>
        <p:spPr/>
        <p:txBody>
          <a:bodyPr/>
          <a:lstStyle/>
          <a:p>
            <a:r>
              <a:rPr lang="en-US" dirty="0" smtClean="0"/>
              <a:t>List the ways to dismount the bicycle</a:t>
            </a:r>
          </a:p>
          <a:p>
            <a:endParaRPr lang="en-US" dirty="0" smtClean="0"/>
          </a:p>
          <a:p>
            <a:r>
              <a:rPr lang="en-US" dirty="0" smtClean="0"/>
              <a:t>Identify the 6 </a:t>
            </a:r>
            <a:r>
              <a:rPr lang="en-US" dirty="0"/>
              <a:t>d</a:t>
            </a:r>
            <a:r>
              <a:rPr lang="en-US" dirty="0" smtClean="0"/>
              <a:t>efensive </a:t>
            </a:r>
            <a:r>
              <a:rPr lang="en-US" dirty="0"/>
              <a:t>b</a:t>
            </a:r>
            <a:r>
              <a:rPr lang="en-US" dirty="0" smtClean="0"/>
              <a:t>ike </a:t>
            </a:r>
            <a:r>
              <a:rPr lang="en-US" dirty="0"/>
              <a:t>t</a:t>
            </a:r>
            <a:r>
              <a:rPr lang="en-US" dirty="0" smtClean="0"/>
              <a:t>actics</a:t>
            </a:r>
          </a:p>
          <a:p>
            <a:endParaRPr lang="en-US" dirty="0" smtClean="0"/>
          </a:p>
          <a:p>
            <a:r>
              <a:rPr lang="en-US" dirty="0" smtClean="0"/>
              <a:t>Demonstrate the 6 </a:t>
            </a:r>
            <a:r>
              <a:rPr lang="en-US" dirty="0"/>
              <a:t>b</a:t>
            </a:r>
            <a:r>
              <a:rPr lang="en-US" dirty="0" smtClean="0"/>
              <a:t>ike </a:t>
            </a:r>
            <a:r>
              <a:rPr lang="en-US" dirty="0"/>
              <a:t>t</a:t>
            </a:r>
            <a:r>
              <a:rPr lang="en-US" dirty="0" smtClean="0"/>
              <a:t>actics</a:t>
            </a:r>
          </a:p>
          <a:p>
            <a:pPr marL="0" indent="0">
              <a:buNone/>
            </a:pPr>
            <a:endParaRPr lang="en-US" dirty="0"/>
          </a:p>
        </p:txBody>
      </p:sp>
    </p:spTree>
    <p:extLst>
      <p:ext uri="{BB962C8B-B14F-4D97-AF65-F5344CB8AC3E}">
        <p14:creationId xmlns:p14="http://schemas.microsoft.com/office/powerpoint/2010/main" val="41488782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84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3212" y="961596"/>
            <a:ext cx="6702552" cy="4352544"/>
          </a:xfrm>
          <a:prstGeom prst="rect">
            <a:avLst/>
          </a:prstGeom>
          <a:noFill/>
          <a:ln>
            <a:noFill/>
          </a:ln>
        </p:spPr>
      </p:pic>
      <p:sp>
        <p:nvSpPr>
          <p:cNvPr id="5" name="TextBox 4"/>
          <p:cNvSpPr txBox="1"/>
          <p:nvPr/>
        </p:nvSpPr>
        <p:spPr>
          <a:xfrm>
            <a:off x="0" y="5417403"/>
            <a:ext cx="9144000" cy="830997"/>
          </a:xfrm>
          <a:prstGeom prst="rect">
            <a:avLst/>
          </a:prstGeom>
          <a:noFill/>
        </p:spPr>
        <p:txBody>
          <a:bodyPr wrap="square" rtlCol="0">
            <a:spAutoFit/>
          </a:bodyPr>
          <a:lstStyle/>
          <a:p>
            <a:pPr algn="ctr"/>
            <a:r>
              <a:rPr lang="en-US" sz="2400" b="1" dirty="0" smtClean="0"/>
              <a:t>Timing </a:t>
            </a:r>
            <a:r>
              <a:rPr lang="en-US" sz="2400" b="1" dirty="0"/>
              <a:t>in this maneuver is important, as you want the top of the bike to fall before the </a:t>
            </a:r>
            <a:r>
              <a:rPr lang="en-US" sz="2400" b="1" dirty="0" smtClean="0"/>
              <a:t>violator </a:t>
            </a:r>
            <a:r>
              <a:rPr lang="en-US" sz="2400" b="1" dirty="0"/>
              <a:t>is too close to </a:t>
            </a:r>
            <a:r>
              <a:rPr lang="en-US" sz="2400" b="1" dirty="0" smtClean="0"/>
              <a:t>you.</a:t>
            </a:r>
            <a:endParaRPr lang="en-US" sz="2400" b="1" dirty="0"/>
          </a:p>
        </p:txBody>
      </p:sp>
      <p:sp>
        <p:nvSpPr>
          <p:cNvPr id="6" name="Title 1"/>
          <p:cNvSpPr>
            <a:spLocks noGrp="1"/>
          </p:cNvSpPr>
          <p:nvPr>
            <p:ph type="title"/>
          </p:nvPr>
        </p:nvSpPr>
        <p:spPr>
          <a:xfrm>
            <a:off x="0" y="0"/>
            <a:ext cx="9144000" cy="1143000"/>
          </a:xfrm>
        </p:spPr>
        <p:txBody>
          <a:bodyPr>
            <a:normAutofit/>
          </a:bodyPr>
          <a:lstStyle/>
          <a:p>
            <a:r>
              <a:rPr lang="en-US" sz="4800" b="1" dirty="0" smtClean="0"/>
              <a:t>BIKE THROW</a:t>
            </a:r>
            <a:endParaRPr lang="en-US" sz="4800" b="1" dirty="0"/>
          </a:p>
        </p:txBody>
      </p:sp>
    </p:spTree>
    <p:extLst>
      <p:ext uri="{BB962C8B-B14F-4D97-AF65-F5344CB8AC3E}">
        <p14:creationId xmlns:p14="http://schemas.microsoft.com/office/powerpoint/2010/main" val="40403805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4800" b="1" dirty="0" smtClean="0"/>
              <a:t>WHEEL UP</a:t>
            </a:r>
            <a:endParaRPr lang="en-US" sz="4800" b="1" dirty="0"/>
          </a:p>
        </p:txBody>
      </p:sp>
      <p:pic>
        <p:nvPicPr>
          <p:cNvPr id="4" name="Picture 3" descr="IMG_265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43000"/>
            <a:ext cx="6702552" cy="4352544"/>
          </a:xfrm>
          <a:prstGeom prst="rect">
            <a:avLst/>
          </a:prstGeom>
          <a:noFill/>
          <a:ln>
            <a:noFill/>
          </a:ln>
        </p:spPr>
      </p:pic>
      <p:sp>
        <p:nvSpPr>
          <p:cNvPr id="5" name="TextBox 4"/>
          <p:cNvSpPr txBox="1"/>
          <p:nvPr/>
        </p:nvSpPr>
        <p:spPr>
          <a:xfrm>
            <a:off x="0" y="5798403"/>
            <a:ext cx="9144000" cy="830997"/>
          </a:xfrm>
          <a:prstGeom prst="rect">
            <a:avLst/>
          </a:prstGeom>
          <a:noFill/>
        </p:spPr>
        <p:txBody>
          <a:bodyPr wrap="square" rtlCol="0">
            <a:spAutoFit/>
          </a:bodyPr>
          <a:lstStyle/>
          <a:p>
            <a:pPr algn="ctr"/>
            <a:r>
              <a:rPr lang="en-US" sz="2400" b="1" dirty="0" smtClean="0"/>
              <a:t>From the Crossover Dismount position lock the rear brake and step back allowing the front wheel to leave the ground.</a:t>
            </a:r>
            <a:endParaRPr lang="en-US" sz="2400" b="1" dirty="0"/>
          </a:p>
        </p:txBody>
      </p:sp>
    </p:spTree>
    <p:extLst>
      <p:ext uri="{BB962C8B-B14F-4D97-AF65-F5344CB8AC3E}">
        <p14:creationId xmlns:p14="http://schemas.microsoft.com/office/powerpoint/2010/main" val="15282777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65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180" y="990600"/>
            <a:ext cx="6477000" cy="3934288"/>
          </a:xfrm>
          <a:prstGeom prst="rect">
            <a:avLst/>
          </a:prstGeom>
          <a:noFill/>
          <a:ln>
            <a:noFill/>
          </a:ln>
        </p:spPr>
      </p:pic>
      <p:sp>
        <p:nvSpPr>
          <p:cNvPr id="6" name="TextBox 5"/>
          <p:cNvSpPr txBox="1"/>
          <p:nvPr/>
        </p:nvSpPr>
        <p:spPr>
          <a:xfrm>
            <a:off x="-33706" y="5181600"/>
            <a:ext cx="9144000" cy="430887"/>
          </a:xfrm>
          <a:prstGeom prst="rect">
            <a:avLst/>
          </a:prstGeom>
          <a:noFill/>
        </p:spPr>
        <p:txBody>
          <a:bodyPr wrap="square" rtlCol="0">
            <a:spAutoFit/>
          </a:bodyPr>
          <a:lstStyle/>
          <a:p>
            <a:pPr marL="285750" indent="-285750" algn="ctr">
              <a:buFont typeface="Arial" panose="020B0604020202020204" pitchFamily="34" charset="0"/>
              <a:buChar char="•"/>
            </a:pPr>
            <a:r>
              <a:rPr lang="en-US" sz="2200" b="1" dirty="0" smtClean="0"/>
              <a:t>Use the bike as a way to keep the violator at a distance.</a:t>
            </a:r>
            <a:endParaRPr lang="en-US" sz="2200" b="1" dirty="0"/>
          </a:p>
        </p:txBody>
      </p:sp>
      <p:sp>
        <p:nvSpPr>
          <p:cNvPr id="7" name="TextBox 6"/>
          <p:cNvSpPr txBox="1"/>
          <p:nvPr/>
        </p:nvSpPr>
        <p:spPr>
          <a:xfrm>
            <a:off x="0" y="5859959"/>
            <a:ext cx="9144000" cy="769441"/>
          </a:xfrm>
          <a:prstGeom prst="rect">
            <a:avLst/>
          </a:prstGeom>
          <a:noFill/>
        </p:spPr>
        <p:txBody>
          <a:bodyPr wrap="square" rtlCol="0">
            <a:spAutoFit/>
          </a:bodyPr>
          <a:lstStyle/>
          <a:p>
            <a:pPr marL="285750" indent="-285750">
              <a:buFont typeface="Arial" panose="020B0604020202020204" pitchFamily="34" charset="0"/>
              <a:buChar char="•"/>
            </a:pPr>
            <a:r>
              <a:rPr lang="en-US" sz="2200" b="1" dirty="0" smtClean="0"/>
              <a:t>Maneuver the bike to maintain distance from the violator. The officer can move the bike continually if the violator attempts to outflank.</a:t>
            </a:r>
            <a:endParaRPr lang="en-US" sz="2200" b="1" dirty="0"/>
          </a:p>
        </p:txBody>
      </p:sp>
      <p:sp>
        <p:nvSpPr>
          <p:cNvPr id="5" name="Title 1"/>
          <p:cNvSpPr>
            <a:spLocks noGrp="1"/>
          </p:cNvSpPr>
          <p:nvPr>
            <p:ph type="title"/>
          </p:nvPr>
        </p:nvSpPr>
        <p:spPr>
          <a:xfrm>
            <a:off x="0" y="0"/>
            <a:ext cx="9144000" cy="1143000"/>
          </a:xfrm>
        </p:spPr>
        <p:txBody>
          <a:bodyPr>
            <a:normAutofit/>
          </a:bodyPr>
          <a:lstStyle/>
          <a:p>
            <a:r>
              <a:rPr lang="en-US" sz="4800" b="1" dirty="0" smtClean="0"/>
              <a:t>WHEEL UP</a:t>
            </a:r>
            <a:endParaRPr lang="en-US" sz="4800" b="1" dirty="0"/>
          </a:p>
        </p:txBody>
      </p:sp>
    </p:spTree>
    <p:extLst>
      <p:ext uri="{BB962C8B-B14F-4D97-AF65-F5344CB8AC3E}">
        <p14:creationId xmlns:p14="http://schemas.microsoft.com/office/powerpoint/2010/main" val="42895813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945559"/>
            <a:ext cx="9144000" cy="769441"/>
          </a:xfrm>
          <a:prstGeom prst="rect">
            <a:avLst/>
          </a:prstGeom>
          <a:noFill/>
        </p:spPr>
        <p:txBody>
          <a:bodyPr wrap="square" rtlCol="0">
            <a:spAutoFit/>
          </a:bodyPr>
          <a:lstStyle/>
          <a:p>
            <a:pPr marL="285750" indent="-285750">
              <a:buFont typeface="Arial" panose="020B0604020202020204" pitchFamily="34" charset="0"/>
              <a:buChar char="•"/>
            </a:pPr>
            <a:r>
              <a:rPr lang="en-US" sz="2200" b="1" dirty="0"/>
              <a:t>D</a:t>
            </a:r>
            <a:r>
              <a:rPr lang="en-US" sz="2200" b="1" dirty="0" smtClean="0"/>
              <a:t>o not lock the front brake. Locking the front brake will allow the violator to gain control of the bike.</a:t>
            </a:r>
            <a:endParaRPr lang="en-US" sz="2200" b="1" dirty="0"/>
          </a:p>
        </p:txBody>
      </p:sp>
      <p:sp>
        <p:nvSpPr>
          <p:cNvPr id="7" name="TextBox 6"/>
          <p:cNvSpPr txBox="1"/>
          <p:nvPr/>
        </p:nvSpPr>
        <p:spPr>
          <a:xfrm>
            <a:off x="0" y="5804559"/>
            <a:ext cx="9144000" cy="1218796"/>
          </a:xfrm>
          <a:prstGeom prst="rect">
            <a:avLst/>
          </a:prstGeom>
          <a:noFill/>
        </p:spPr>
        <p:txBody>
          <a:bodyPr wrap="square" rtlCol="0">
            <a:spAutoFit/>
          </a:bodyPr>
          <a:lstStyle/>
          <a:p>
            <a:pPr marL="285750" indent="-285750">
              <a:buFont typeface="Arial" panose="020B0604020202020204" pitchFamily="34" charset="0"/>
              <a:buChar char="•"/>
            </a:pPr>
            <a:r>
              <a:rPr lang="en-US" sz="2200" b="1" dirty="0" smtClean="0"/>
              <a:t>REMEMBER: Maneuver the bike to maintain distance from the violator. The officer can move the bike continually if the violator attempts to outflank.</a:t>
            </a:r>
            <a:endParaRPr lang="en-US" sz="2200" b="1" dirty="0"/>
          </a:p>
        </p:txBody>
      </p:sp>
      <p:sp>
        <p:nvSpPr>
          <p:cNvPr id="5" name="Title 1"/>
          <p:cNvSpPr>
            <a:spLocks noGrp="1"/>
          </p:cNvSpPr>
          <p:nvPr>
            <p:ph type="title"/>
          </p:nvPr>
        </p:nvSpPr>
        <p:spPr>
          <a:xfrm>
            <a:off x="0" y="0"/>
            <a:ext cx="9144000" cy="1143000"/>
          </a:xfrm>
        </p:spPr>
        <p:txBody>
          <a:bodyPr>
            <a:normAutofit/>
          </a:bodyPr>
          <a:lstStyle/>
          <a:p>
            <a:r>
              <a:rPr lang="en-US" sz="4800" b="1" dirty="0" smtClean="0"/>
              <a:t>WHEEL UP</a:t>
            </a:r>
            <a:endParaRPr lang="en-US" sz="4800" b="1" dirty="0"/>
          </a:p>
        </p:txBody>
      </p:sp>
      <p:pic>
        <p:nvPicPr>
          <p:cNvPr id="2" name="Picture 1" descr="IMG_28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914400"/>
            <a:ext cx="6172200" cy="4114800"/>
          </a:xfrm>
          <a:prstGeom prst="rect">
            <a:avLst/>
          </a:prstGeom>
        </p:spPr>
      </p:pic>
    </p:spTree>
    <p:extLst>
      <p:ext uri="{BB962C8B-B14F-4D97-AF65-F5344CB8AC3E}">
        <p14:creationId xmlns:p14="http://schemas.microsoft.com/office/powerpoint/2010/main" val="37177210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4800" b="1" dirty="0" smtClean="0"/>
              <a:t>SANDWICH</a:t>
            </a:r>
            <a:endParaRPr lang="en-US" sz="4800" b="1"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bwMode="auto">
          <a:xfrm>
            <a:off x="1306068" y="1143000"/>
            <a:ext cx="6528816" cy="4352544"/>
          </a:xfrm>
          <a:prstGeom prst="rect">
            <a:avLst/>
          </a:prstGeom>
          <a:noFill/>
          <a:ln>
            <a:noFill/>
          </a:ln>
        </p:spPr>
      </p:pic>
      <p:sp>
        <p:nvSpPr>
          <p:cNvPr id="5" name="TextBox 4"/>
          <p:cNvSpPr txBox="1"/>
          <p:nvPr/>
        </p:nvSpPr>
        <p:spPr>
          <a:xfrm>
            <a:off x="0" y="5798403"/>
            <a:ext cx="9144000" cy="830997"/>
          </a:xfrm>
          <a:prstGeom prst="rect">
            <a:avLst/>
          </a:prstGeom>
          <a:noFill/>
        </p:spPr>
        <p:txBody>
          <a:bodyPr wrap="square" rtlCol="0">
            <a:spAutoFit/>
          </a:bodyPr>
          <a:lstStyle/>
          <a:p>
            <a:pPr algn="ctr"/>
            <a:r>
              <a:rPr lang="en-US" sz="2400" b="1" dirty="0" smtClean="0"/>
              <a:t>Officers Approach the violator Ideally from the rear. Communication between the two officers is key.</a:t>
            </a:r>
            <a:endParaRPr lang="en-US" sz="2400" b="1" dirty="0"/>
          </a:p>
        </p:txBody>
      </p:sp>
    </p:spTree>
    <p:extLst>
      <p:ext uri="{BB962C8B-B14F-4D97-AF65-F5344CB8AC3E}">
        <p14:creationId xmlns:p14="http://schemas.microsoft.com/office/powerpoint/2010/main" val="37777346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bwMode="auto">
          <a:xfrm>
            <a:off x="1445236" y="990599"/>
            <a:ext cx="6237732" cy="3916893"/>
          </a:xfrm>
          <a:prstGeom prst="rect">
            <a:avLst/>
          </a:prstGeom>
          <a:noFill/>
          <a:ln>
            <a:noFill/>
          </a:ln>
        </p:spPr>
      </p:pic>
      <p:sp>
        <p:nvSpPr>
          <p:cNvPr id="6" name="TextBox 5"/>
          <p:cNvSpPr txBox="1"/>
          <p:nvPr/>
        </p:nvSpPr>
        <p:spPr>
          <a:xfrm>
            <a:off x="0" y="4945559"/>
            <a:ext cx="9144000" cy="769441"/>
          </a:xfrm>
          <a:prstGeom prst="rect">
            <a:avLst/>
          </a:prstGeom>
          <a:noFill/>
        </p:spPr>
        <p:txBody>
          <a:bodyPr wrap="square" rtlCol="0">
            <a:spAutoFit/>
          </a:bodyPr>
          <a:lstStyle/>
          <a:p>
            <a:pPr marL="285750" indent="-285750">
              <a:buFont typeface="Arial" panose="020B0604020202020204" pitchFamily="34" charset="0"/>
              <a:buChar char="•"/>
            </a:pPr>
            <a:r>
              <a:rPr lang="en-US" sz="2200" b="1" dirty="0" smtClean="0"/>
              <a:t>Front Officer Conducts a Powerslide Dismount. * Note the distance from the violator.</a:t>
            </a:r>
            <a:endParaRPr lang="en-US" sz="2200" b="1" dirty="0"/>
          </a:p>
        </p:txBody>
      </p:sp>
      <p:sp>
        <p:nvSpPr>
          <p:cNvPr id="7" name="TextBox 6"/>
          <p:cNvSpPr txBox="1"/>
          <p:nvPr/>
        </p:nvSpPr>
        <p:spPr>
          <a:xfrm>
            <a:off x="0" y="5859959"/>
            <a:ext cx="9144000" cy="430887"/>
          </a:xfrm>
          <a:prstGeom prst="rect">
            <a:avLst/>
          </a:prstGeom>
          <a:noFill/>
        </p:spPr>
        <p:txBody>
          <a:bodyPr wrap="square" rtlCol="0">
            <a:spAutoFit/>
          </a:bodyPr>
          <a:lstStyle/>
          <a:p>
            <a:pPr marL="285750" indent="-285750">
              <a:buFont typeface="Arial" panose="020B0604020202020204" pitchFamily="34" charset="0"/>
              <a:buChar char="•"/>
            </a:pPr>
            <a:r>
              <a:rPr lang="en-US" sz="2200" b="1" dirty="0" smtClean="0"/>
              <a:t>Second Officer Conducts a Running Dismount behind the Violator. </a:t>
            </a:r>
            <a:endParaRPr lang="en-US" sz="2200" b="1" dirty="0"/>
          </a:p>
        </p:txBody>
      </p:sp>
      <p:sp>
        <p:nvSpPr>
          <p:cNvPr id="8" name="Title 1"/>
          <p:cNvSpPr>
            <a:spLocks noGrp="1"/>
          </p:cNvSpPr>
          <p:nvPr>
            <p:ph type="title"/>
          </p:nvPr>
        </p:nvSpPr>
        <p:spPr>
          <a:xfrm>
            <a:off x="0" y="0"/>
            <a:ext cx="9144000" cy="1143000"/>
          </a:xfrm>
        </p:spPr>
        <p:txBody>
          <a:bodyPr>
            <a:normAutofit/>
          </a:bodyPr>
          <a:lstStyle/>
          <a:p>
            <a:r>
              <a:rPr lang="en-US" sz="4800" b="1" dirty="0" smtClean="0"/>
              <a:t>SANDWICH</a:t>
            </a:r>
            <a:endParaRPr lang="en-US" sz="4800" b="1" dirty="0"/>
          </a:p>
        </p:txBody>
      </p:sp>
    </p:spTree>
    <p:extLst>
      <p:ext uri="{BB962C8B-B14F-4D97-AF65-F5344CB8AC3E}">
        <p14:creationId xmlns:p14="http://schemas.microsoft.com/office/powerpoint/2010/main" val="3980914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bwMode="auto">
          <a:xfrm>
            <a:off x="1306068" y="380999"/>
            <a:ext cx="6528816" cy="4352544"/>
          </a:xfrm>
          <a:prstGeom prst="rect">
            <a:avLst/>
          </a:prstGeom>
          <a:noFill/>
          <a:ln>
            <a:noFill/>
          </a:ln>
        </p:spPr>
      </p:pic>
      <p:sp>
        <p:nvSpPr>
          <p:cNvPr id="6" name="TextBox 5"/>
          <p:cNvSpPr txBox="1"/>
          <p:nvPr/>
        </p:nvSpPr>
        <p:spPr>
          <a:xfrm>
            <a:off x="0" y="4945559"/>
            <a:ext cx="9144000" cy="430887"/>
          </a:xfrm>
          <a:prstGeom prst="rect">
            <a:avLst/>
          </a:prstGeom>
          <a:noFill/>
        </p:spPr>
        <p:txBody>
          <a:bodyPr wrap="square" rtlCol="0">
            <a:spAutoFit/>
          </a:bodyPr>
          <a:lstStyle/>
          <a:p>
            <a:pPr marL="285750" indent="-285750">
              <a:buFont typeface="Arial" panose="020B0604020202020204" pitchFamily="34" charset="0"/>
              <a:buChar char="•"/>
            </a:pPr>
            <a:r>
              <a:rPr lang="en-US" sz="2200" b="1" dirty="0" smtClean="0"/>
              <a:t>Violator </a:t>
            </a:r>
            <a:r>
              <a:rPr lang="en-US" sz="2200" b="1" dirty="0"/>
              <a:t>s</a:t>
            </a:r>
            <a:r>
              <a:rPr lang="en-US" sz="2200" b="1" dirty="0" smtClean="0"/>
              <a:t>hould </a:t>
            </a:r>
            <a:r>
              <a:rPr lang="en-US" sz="2200" b="1" dirty="0"/>
              <a:t>b</a:t>
            </a:r>
            <a:r>
              <a:rPr lang="en-US" sz="2200" b="1" dirty="0" smtClean="0"/>
              <a:t>e </a:t>
            </a:r>
            <a:r>
              <a:rPr lang="en-US" sz="2200" b="1" dirty="0"/>
              <a:t>s</a:t>
            </a:r>
            <a:r>
              <a:rPr lang="en-US" sz="2200" b="1" dirty="0" smtClean="0"/>
              <a:t>urprised by the lead </a:t>
            </a:r>
            <a:r>
              <a:rPr lang="en-US" sz="2200" b="1" dirty="0"/>
              <a:t>o</a:t>
            </a:r>
            <a:r>
              <a:rPr lang="en-US" sz="2200" b="1" dirty="0" smtClean="0"/>
              <a:t>fficer </a:t>
            </a:r>
            <a:r>
              <a:rPr lang="en-US" sz="2200" b="1" dirty="0"/>
              <a:t>a</a:t>
            </a:r>
            <a:r>
              <a:rPr lang="en-US" sz="2200" b="1" dirty="0" smtClean="0"/>
              <a:t>ctions.</a:t>
            </a:r>
            <a:endParaRPr lang="en-US" sz="2200" b="1" dirty="0"/>
          </a:p>
        </p:txBody>
      </p:sp>
      <p:sp>
        <p:nvSpPr>
          <p:cNvPr id="7" name="TextBox 6"/>
          <p:cNvSpPr txBox="1"/>
          <p:nvPr/>
        </p:nvSpPr>
        <p:spPr>
          <a:xfrm>
            <a:off x="0" y="5859959"/>
            <a:ext cx="9144000" cy="1107996"/>
          </a:xfrm>
          <a:prstGeom prst="rect">
            <a:avLst/>
          </a:prstGeom>
          <a:noFill/>
        </p:spPr>
        <p:txBody>
          <a:bodyPr wrap="square" rtlCol="0">
            <a:spAutoFit/>
          </a:bodyPr>
          <a:lstStyle/>
          <a:p>
            <a:pPr marL="285750" indent="-285750">
              <a:buFont typeface="Arial" panose="020B0604020202020204" pitchFamily="34" charset="0"/>
              <a:buChar char="•"/>
            </a:pPr>
            <a:r>
              <a:rPr lang="en-US" sz="2200" b="1" dirty="0" smtClean="0"/>
              <a:t>Violator </a:t>
            </a:r>
            <a:r>
              <a:rPr lang="en-US" sz="2200" b="1" dirty="0"/>
              <a:t>m</a:t>
            </a:r>
            <a:r>
              <a:rPr lang="en-US" sz="2200" b="1" dirty="0" smtClean="0"/>
              <a:t>ay </a:t>
            </a:r>
            <a:r>
              <a:rPr lang="en-US" sz="2200" b="1" dirty="0"/>
              <a:t>t</a:t>
            </a:r>
            <a:r>
              <a:rPr lang="en-US" sz="2200" b="1" dirty="0" smtClean="0"/>
              <a:t>urn to run, encountering the second </a:t>
            </a:r>
            <a:r>
              <a:rPr lang="en-US" sz="2200" b="1" dirty="0"/>
              <a:t>o</a:t>
            </a:r>
            <a:r>
              <a:rPr lang="en-US" sz="2200" b="1" dirty="0" smtClean="0"/>
              <a:t>fficer.</a:t>
            </a:r>
          </a:p>
          <a:p>
            <a:pPr marL="285750" indent="-285750">
              <a:buFont typeface="Arial" panose="020B0604020202020204" pitchFamily="34" charset="0"/>
              <a:buChar char="•"/>
            </a:pPr>
            <a:endParaRPr lang="en-US" sz="2200" b="1" dirty="0"/>
          </a:p>
          <a:p>
            <a:endParaRPr lang="en-US" sz="2200" b="1" dirty="0"/>
          </a:p>
        </p:txBody>
      </p:sp>
    </p:spTree>
    <p:extLst>
      <p:ext uri="{BB962C8B-B14F-4D97-AF65-F5344CB8AC3E}">
        <p14:creationId xmlns:p14="http://schemas.microsoft.com/office/powerpoint/2010/main" val="9743955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normAutofit/>
          </a:bodyPr>
          <a:lstStyle/>
          <a:p>
            <a:r>
              <a:rPr lang="en-US" sz="4800" b="1" dirty="0" smtClean="0"/>
              <a:t>Considerations for all dismounts</a:t>
            </a:r>
            <a:endParaRPr lang="en-US" sz="4800" b="1" dirty="0"/>
          </a:p>
        </p:txBody>
      </p:sp>
      <p:sp>
        <p:nvSpPr>
          <p:cNvPr id="3" name="Subtitle 2"/>
          <p:cNvSpPr>
            <a:spLocks noGrp="1"/>
          </p:cNvSpPr>
          <p:nvPr>
            <p:ph type="subTitle" idx="1"/>
          </p:nvPr>
        </p:nvSpPr>
        <p:spPr>
          <a:xfrm>
            <a:off x="685800" y="1524000"/>
            <a:ext cx="8001000" cy="5181600"/>
          </a:xfrm>
        </p:spPr>
        <p:txBody>
          <a:bodyPr>
            <a:normAutofit/>
          </a:bodyPr>
          <a:lstStyle/>
          <a:p>
            <a:pPr marL="457200" indent="-457200" algn="l">
              <a:buFont typeface="Arial"/>
              <a:buChar char="•"/>
            </a:pPr>
            <a:r>
              <a:rPr lang="en-US" dirty="0" smtClean="0">
                <a:solidFill>
                  <a:schemeClr val="tx1"/>
                </a:solidFill>
              </a:rPr>
              <a:t>A bike does not replace a weapon</a:t>
            </a:r>
          </a:p>
          <a:p>
            <a:pPr marL="457200" indent="-457200" algn="l">
              <a:buFont typeface="Arial"/>
              <a:buChar char="•"/>
            </a:pPr>
            <a:r>
              <a:rPr lang="en-US" dirty="0" smtClean="0">
                <a:solidFill>
                  <a:schemeClr val="tx1"/>
                </a:solidFill>
              </a:rPr>
              <a:t>Dismount a safe distance away, at least 12 to 15 feet away</a:t>
            </a:r>
          </a:p>
          <a:p>
            <a:pPr marL="457200" indent="-457200" algn="l">
              <a:buFont typeface="Arial"/>
              <a:buChar char="•"/>
            </a:pPr>
            <a:r>
              <a:rPr lang="en-US" dirty="0" smtClean="0">
                <a:solidFill>
                  <a:schemeClr val="tx1"/>
                </a:solidFill>
              </a:rPr>
              <a:t>Always keep an eye on the violator when dismounting</a:t>
            </a:r>
          </a:p>
          <a:p>
            <a:pPr marL="457200" indent="-457200" algn="l">
              <a:buFont typeface="Arial"/>
              <a:buChar char="•"/>
            </a:pPr>
            <a:r>
              <a:rPr lang="en-US" dirty="0" smtClean="0">
                <a:solidFill>
                  <a:schemeClr val="tx1"/>
                </a:solidFill>
              </a:rPr>
              <a:t>Be aware of where you drop your bike (trip hazard)</a:t>
            </a:r>
          </a:p>
          <a:p>
            <a:pPr marL="457200" indent="-457200" algn="l">
              <a:buFont typeface="Arial"/>
              <a:buChar char="•"/>
            </a:pPr>
            <a:r>
              <a:rPr lang="en-US" dirty="0" smtClean="0">
                <a:solidFill>
                  <a:schemeClr val="tx1"/>
                </a:solidFill>
              </a:rPr>
              <a:t>Bicycles afford no protection from firearms or vehicles like a patrol car does</a:t>
            </a:r>
          </a:p>
          <a:p>
            <a:pPr marL="457200" indent="-457200" algn="l">
              <a:buFont typeface="Arial"/>
              <a:buChar char="•"/>
            </a:pPr>
            <a:endParaRPr lang="en-US" dirty="0" smtClean="0">
              <a:solidFill>
                <a:schemeClr val="tx1"/>
              </a:solidFill>
            </a:endParaRPr>
          </a:p>
          <a:p>
            <a:pPr marL="457200" indent="-457200" algn="l">
              <a:buFont typeface="Arial"/>
              <a:buChar char="•"/>
            </a:pPr>
            <a:endParaRPr lang="en-US" dirty="0">
              <a:solidFill>
                <a:schemeClr val="tx1"/>
              </a:solidFill>
            </a:endParaRPr>
          </a:p>
        </p:txBody>
      </p:sp>
    </p:spTree>
    <p:extLst>
      <p:ext uri="{BB962C8B-B14F-4D97-AF65-F5344CB8AC3E}">
        <p14:creationId xmlns:p14="http://schemas.microsoft.com/office/powerpoint/2010/main" val="28533178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Objectives</a:t>
            </a:r>
            <a:endParaRPr lang="en-US" dirty="0"/>
          </a:p>
        </p:txBody>
      </p:sp>
      <p:sp>
        <p:nvSpPr>
          <p:cNvPr id="3" name="Content Placeholder 2"/>
          <p:cNvSpPr>
            <a:spLocks noGrp="1"/>
          </p:cNvSpPr>
          <p:nvPr>
            <p:ph idx="1"/>
          </p:nvPr>
        </p:nvSpPr>
        <p:spPr/>
        <p:txBody>
          <a:bodyPr/>
          <a:lstStyle/>
          <a:p>
            <a:r>
              <a:rPr lang="en-US" dirty="0" smtClean="0"/>
              <a:t>List the ways to dismount the bicycle</a:t>
            </a:r>
          </a:p>
          <a:p>
            <a:endParaRPr lang="en-US" dirty="0" smtClean="0"/>
          </a:p>
          <a:p>
            <a:r>
              <a:rPr lang="en-US" dirty="0" smtClean="0"/>
              <a:t>Identify the 6 </a:t>
            </a:r>
            <a:r>
              <a:rPr lang="en-US" dirty="0"/>
              <a:t>d</a:t>
            </a:r>
            <a:r>
              <a:rPr lang="en-US" dirty="0" smtClean="0"/>
              <a:t>efensive </a:t>
            </a:r>
            <a:r>
              <a:rPr lang="en-US" dirty="0"/>
              <a:t>b</a:t>
            </a:r>
            <a:r>
              <a:rPr lang="en-US" dirty="0" smtClean="0"/>
              <a:t>ike </a:t>
            </a:r>
            <a:r>
              <a:rPr lang="en-US" dirty="0"/>
              <a:t>t</a:t>
            </a:r>
            <a:r>
              <a:rPr lang="en-US" dirty="0" smtClean="0"/>
              <a:t>actics</a:t>
            </a:r>
          </a:p>
          <a:p>
            <a:endParaRPr lang="en-US" dirty="0" smtClean="0"/>
          </a:p>
          <a:p>
            <a:r>
              <a:rPr lang="en-US" dirty="0" smtClean="0"/>
              <a:t>Demonstrate the 6 </a:t>
            </a:r>
            <a:r>
              <a:rPr lang="en-US" dirty="0"/>
              <a:t>b</a:t>
            </a:r>
            <a:r>
              <a:rPr lang="en-US" dirty="0" smtClean="0"/>
              <a:t>ike </a:t>
            </a:r>
            <a:r>
              <a:rPr lang="en-US" dirty="0"/>
              <a:t>t</a:t>
            </a:r>
            <a:r>
              <a:rPr lang="en-US" dirty="0" smtClean="0"/>
              <a:t>actics</a:t>
            </a:r>
          </a:p>
          <a:p>
            <a:pPr marL="0" indent="0">
              <a:buNone/>
            </a:pPr>
            <a:endParaRPr lang="en-US" dirty="0"/>
          </a:p>
        </p:txBody>
      </p:sp>
    </p:spTree>
    <p:extLst>
      <p:ext uri="{BB962C8B-B14F-4D97-AF65-F5344CB8AC3E}">
        <p14:creationId xmlns:p14="http://schemas.microsoft.com/office/powerpoint/2010/main" val="1474904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570952" y="1863590"/>
            <a:ext cx="4038600" cy="43405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635697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2"/>
            <a:ext cx="9144000" cy="1143000"/>
          </a:xfrm>
        </p:spPr>
        <p:txBody>
          <a:bodyPr>
            <a:normAutofit/>
          </a:bodyPr>
          <a:lstStyle/>
          <a:p>
            <a:r>
              <a:rPr lang="en-US" sz="4800" b="1" dirty="0" smtClean="0"/>
              <a:t>Dismounts</a:t>
            </a:r>
            <a:endParaRPr lang="en-US" sz="4800" b="1" dirty="0"/>
          </a:p>
        </p:txBody>
      </p:sp>
      <p:sp>
        <p:nvSpPr>
          <p:cNvPr id="3" name="Content Placeholder 2"/>
          <p:cNvSpPr>
            <a:spLocks noGrp="1"/>
          </p:cNvSpPr>
          <p:nvPr>
            <p:ph idx="1"/>
          </p:nvPr>
        </p:nvSpPr>
        <p:spPr>
          <a:xfrm>
            <a:off x="457200" y="1408855"/>
            <a:ext cx="8229600" cy="5144345"/>
          </a:xfrm>
        </p:spPr>
        <p:txBody>
          <a:bodyPr>
            <a:normAutofit fontScale="92500" lnSpcReduction="10000"/>
          </a:bodyPr>
          <a:lstStyle/>
          <a:p>
            <a:r>
              <a:rPr lang="en-US" sz="3500" dirty="0" smtClean="0"/>
              <a:t>Left side crossover</a:t>
            </a:r>
          </a:p>
          <a:p>
            <a:pPr lvl="1"/>
            <a:r>
              <a:rPr lang="en-US" sz="3500" dirty="0" smtClean="0"/>
              <a:t>Step off</a:t>
            </a:r>
          </a:p>
          <a:p>
            <a:pPr lvl="1"/>
            <a:r>
              <a:rPr lang="en-US" sz="3500" dirty="0" smtClean="0"/>
              <a:t>Kickstand</a:t>
            </a:r>
          </a:p>
          <a:p>
            <a:endParaRPr lang="en-US" sz="3500" dirty="0" smtClean="0"/>
          </a:p>
          <a:p>
            <a:r>
              <a:rPr lang="en-US" sz="3500" dirty="0"/>
              <a:t>Left side crossover, foot </a:t>
            </a:r>
            <a:r>
              <a:rPr lang="en-US" sz="3500" dirty="0" smtClean="0"/>
              <a:t>through</a:t>
            </a:r>
          </a:p>
          <a:p>
            <a:pPr marL="0" indent="0">
              <a:buNone/>
            </a:pPr>
            <a:endParaRPr lang="en-US" sz="3500" dirty="0"/>
          </a:p>
          <a:p>
            <a:r>
              <a:rPr lang="en-US" sz="3500" dirty="0" smtClean="0"/>
              <a:t>Top </a:t>
            </a:r>
            <a:r>
              <a:rPr lang="en-US" sz="3500" dirty="0"/>
              <a:t>tube </a:t>
            </a:r>
            <a:r>
              <a:rPr lang="en-US" sz="3500" dirty="0" smtClean="0"/>
              <a:t>dismount</a:t>
            </a:r>
          </a:p>
          <a:p>
            <a:pPr marL="0" indent="0">
              <a:buNone/>
            </a:pPr>
            <a:endParaRPr lang="en-US" sz="3500" dirty="0" smtClean="0"/>
          </a:p>
          <a:p>
            <a:r>
              <a:rPr lang="en-US" sz="3500" dirty="0" smtClean="0"/>
              <a:t>Powerslide dismount</a:t>
            </a:r>
          </a:p>
          <a:p>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7553082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2"/>
            <a:ext cx="9144000" cy="1143000"/>
          </a:xfrm>
        </p:spPr>
        <p:txBody>
          <a:bodyPr>
            <a:normAutofit/>
          </a:bodyPr>
          <a:lstStyle/>
          <a:p>
            <a:r>
              <a:rPr lang="en-US" sz="4800" b="1" dirty="0" smtClean="0"/>
              <a:t>Dismounts</a:t>
            </a:r>
            <a:endParaRPr lang="en-US" sz="4800" b="1" dirty="0"/>
          </a:p>
        </p:txBody>
      </p:sp>
      <p:sp>
        <p:nvSpPr>
          <p:cNvPr id="3" name="Content Placeholder 2"/>
          <p:cNvSpPr>
            <a:spLocks noGrp="1"/>
          </p:cNvSpPr>
          <p:nvPr>
            <p:ph idx="1"/>
          </p:nvPr>
        </p:nvSpPr>
        <p:spPr>
          <a:xfrm>
            <a:off x="457200" y="914401"/>
            <a:ext cx="8229600" cy="5638800"/>
          </a:xfrm>
        </p:spPr>
        <p:txBody>
          <a:bodyPr>
            <a:normAutofit fontScale="85000" lnSpcReduction="10000"/>
          </a:bodyPr>
          <a:lstStyle/>
          <a:p>
            <a:pPr marL="0" indent="0">
              <a:buNone/>
            </a:pPr>
            <a:r>
              <a:rPr lang="en-US" sz="3500" dirty="0" smtClean="0"/>
              <a:t>Start the </a:t>
            </a:r>
            <a:r>
              <a:rPr lang="en-US" sz="3500" u="sng" dirty="0"/>
              <a:t>L</a:t>
            </a:r>
            <a:r>
              <a:rPr lang="en-US" sz="3500" u="sng" dirty="0" smtClean="0"/>
              <a:t>eft </a:t>
            </a:r>
            <a:r>
              <a:rPr lang="en-US" sz="3500" u="sng" dirty="0"/>
              <a:t>S</a:t>
            </a:r>
            <a:r>
              <a:rPr lang="en-US" sz="3500" u="sng" dirty="0" smtClean="0"/>
              <a:t>ide </a:t>
            </a:r>
            <a:r>
              <a:rPr lang="en-US" sz="3500" u="sng" dirty="0"/>
              <a:t>C</a:t>
            </a:r>
            <a:r>
              <a:rPr lang="en-US" sz="3500" u="sng" dirty="0" smtClean="0"/>
              <a:t>rossover </a:t>
            </a:r>
            <a:r>
              <a:rPr lang="en-US" sz="3500" dirty="0" smtClean="0"/>
              <a:t>by standing up on the pedals.</a:t>
            </a:r>
          </a:p>
          <a:p>
            <a:pPr lvl="1"/>
            <a:r>
              <a:rPr lang="en-US" sz="3500" dirty="0" smtClean="0"/>
              <a:t>Lift the right foot out of the toe clip</a:t>
            </a:r>
          </a:p>
          <a:p>
            <a:pPr lvl="1"/>
            <a:r>
              <a:rPr lang="en-US" sz="3500" dirty="0" smtClean="0"/>
              <a:t>Swing right leg over the back of the bike and bag (Open the hips, similar to a hurdlers position)</a:t>
            </a:r>
          </a:p>
          <a:p>
            <a:pPr lvl="1"/>
            <a:r>
              <a:rPr lang="en-US" sz="3500" dirty="0" smtClean="0"/>
              <a:t>May need to push the bike away from you to keep balance</a:t>
            </a:r>
          </a:p>
          <a:p>
            <a:pPr lvl="1"/>
            <a:r>
              <a:rPr lang="en-US" sz="3500" dirty="0" smtClean="0"/>
              <a:t>Tuck right foot behind left foot </a:t>
            </a:r>
          </a:p>
          <a:p>
            <a:pPr lvl="1"/>
            <a:r>
              <a:rPr lang="en-US" sz="3500" dirty="0" smtClean="0"/>
              <a:t>When stopped, put the right foot down or put kickstand down. Then remove the left foot from the toe clip and place on the ground</a:t>
            </a:r>
          </a:p>
          <a:p>
            <a:pPr lvl="1"/>
            <a:endParaRPr lang="en-US" sz="3500" dirty="0" smtClean="0"/>
          </a:p>
          <a:p>
            <a:pPr lvl="1"/>
            <a:endParaRPr lang="en-US" sz="3500" dirty="0" smtClean="0"/>
          </a:p>
          <a:p>
            <a:endParaRPr lang="en-US" sz="3500" dirty="0" smtClean="0"/>
          </a:p>
          <a:p>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41801603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2"/>
            <a:ext cx="9144000" cy="1143000"/>
          </a:xfrm>
        </p:spPr>
        <p:txBody>
          <a:bodyPr>
            <a:normAutofit/>
          </a:bodyPr>
          <a:lstStyle/>
          <a:p>
            <a:r>
              <a:rPr lang="en-US" sz="4800" b="1" dirty="0" smtClean="0"/>
              <a:t>Dismounts</a:t>
            </a:r>
            <a:endParaRPr lang="en-US" sz="4800" b="1" dirty="0"/>
          </a:p>
        </p:txBody>
      </p:sp>
      <p:sp>
        <p:nvSpPr>
          <p:cNvPr id="3" name="Content Placeholder 2"/>
          <p:cNvSpPr>
            <a:spLocks noGrp="1"/>
          </p:cNvSpPr>
          <p:nvPr>
            <p:ph idx="1"/>
          </p:nvPr>
        </p:nvSpPr>
        <p:spPr>
          <a:xfrm>
            <a:off x="457200" y="1408855"/>
            <a:ext cx="8229600" cy="5144345"/>
          </a:xfrm>
        </p:spPr>
        <p:txBody>
          <a:bodyPr>
            <a:normAutofit fontScale="92500" lnSpcReduction="20000"/>
          </a:bodyPr>
          <a:lstStyle/>
          <a:p>
            <a:pPr marL="0" indent="0">
              <a:buNone/>
            </a:pPr>
            <a:r>
              <a:rPr lang="en-US" sz="3500" dirty="0" smtClean="0"/>
              <a:t>Start the </a:t>
            </a:r>
            <a:r>
              <a:rPr lang="en-US" sz="3500" u="sng" dirty="0"/>
              <a:t>L</a:t>
            </a:r>
            <a:r>
              <a:rPr lang="en-US" sz="3500" u="sng" dirty="0" smtClean="0"/>
              <a:t>eft </a:t>
            </a:r>
            <a:r>
              <a:rPr lang="en-US" sz="3500" u="sng" dirty="0"/>
              <a:t>S</a:t>
            </a:r>
            <a:r>
              <a:rPr lang="en-US" sz="3500" u="sng" dirty="0" smtClean="0"/>
              <a:t>ide Crossover, </a:t>
            </a:r>
            <a:r>
              <a:rPr lang="en-US" sz="3500" u="sng" dirty="0"/>
              <a:t>F</a:t>
            </a:r>
            <a:r>
              <a:rPr lang="en-US" sz="3500" u="sng" dirty="0" smtClean="0"/>
              <a:t>oot </a:t>
            </a:r>
            <a:r>
              <a:rPr lang="en-US" sz="3500" u="sng" dirty="0"/>
              <a:t>T</a:t>
            </a:r>
            <a:r>
              <a:rPr lang="en-US" sz="3500" u="sng" dirty="0" smtClean="0"/>
              <a:t>hrough </a:t>
            </a:r>
            <a:r>
              <a:rPr lang="en-US" sz="3500" dirty="0" smtClean="0"/>
              <a:t>the same way as a left side dismount.</a:t>
            </a:r>
          </a:p>
          <a:p>
            <a:pPr lvl="1"/>
            <a:r>
              <a:rPr lang="en-US" sz="3500" dirty="0" smtClean="0"/>
              <a:t>Instead of tucking your right foot behind the left, step through your left leg and the bike</a:t>
            </a:r>
          </a:p>
          <a:p>
            <a:pPr lvl="1"/>
            <a:r>
              <a:rPr lang="en-US" sz="3500" dirty="0" smtClean="0"/>
              <a:t>This puts your right foot in front of the left foot</a:t>
            </a:r>
          </a:p>
          <a:p>
            <a:pPr lvl="1"/>
            <a:r>
              <a:rPr lang="en-US" sz="3500" dirty="0" smtClean="0"/>
              <a:t>Allows you to dismount and run towards the violator</a:t>
            </a:r>
          </a:p>
          <a:p>
            <a:pPr lvl="1"/>
            <a:r>
              <a:rPr lang="en-US" sz="3500" dirty="0" smtClean="0"/>
              <a:t>Very fast dismount without loss of momentum</a:t>
            </a:r>
          </a:p>
          <a:p>
            <a:pPr lvl="1"/>
            <a:endParaRPr lang="en-US" sz="3500" dirty="0" smtClean="0"/>
          </a:p>
          <a:p>
            <a:pPr lvl="1"/>
            <a:endParaRPr lang="en-US" sz="3500" dirty="0" smtClean="0"/>
          </a:p>
          <a:p>
            <a:endParaRPr lang="en-US" sz="3500" dirty="0" smtClean="0"/>
          </a:p>
          <a:p>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6057275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2"/>
            <a:ext cx="9144000" cy="1143000"/>
          </a:xfrm>
        </p:spPr>
        <p:txBody>
          <a:bodyPr>
            <a:normAutofit/>
          </a:bodyPr>
          <a:lstStyle/>
          <a:p>
            <a:r>
              <a:rPr lang="en-US" sz="4800" b="1" dirty="0" smtClean="0"/>
              <a:t>Dismounts</a:t>
            </a:r>
            <a:endParaRPr lang="en-US" sz="4800" b="1" dirty="0"/>
          </a:p>
        </p:txBody>
      </p:sp>
      <p:sp>
        <p:nvSpPr>
          <p:cNvPr id="3" name="Content Placeholder 2"/>
          <p:cNvSpPr>
            <a:spLocks noGrp="1"/>
          </p:cNvSpPr>
          <p:nvPr>
            <p:ph idx="1"/>
          </p:nvPr>
        </p:nvSpPr>
        <p:spPr>
          <a:xfrm>
            <a:off x="457200" y="1408855"/>
            <a:ext cx="8229600" cy="5144345"/>
          </a:xfrm>
        </p:spPr>
        <p:txBody>
          <a:bodyPr>
            <a:normAutofit fontScale="92500" lnSpcReduction="20000"/>
          </a:bodyPr>
          <a:lstStyle/>
          <a:p>
            <a:pPr marL="0" indent="0">
              <a:buNone/>
            </a:pPr>
            <a:r>
              <a:rPr lang="en-US" sz="3500" dirty="0" smtClean="0"/>
              <a:t>Start the </a:t>
            </a:r>
            <a:r>
              <a:rPr lang="en-US" sz="3500" u="sng" dirty="0" smtClean="0"/>
              <a:t>left side crossover, Top Tube</a:t>
            </a:r>
            <a:r>
              <a:rPr lang="en-US" sz="3500" dirty="0" smtClean="0"/>
              <a:t> the same way as a left side dismount.</a:t>
            </a:r>
          </a:p>
          <a:p>
            <a:pPr lvl="1"/>
            <a:r>
              <a:rPr lang="en-US" sz="3500" dirty="0" smtClean="0"/>
              <a:t>Instead of swinging your right foot over the back, simply bring your right foot over the top tube </a:t>
            </a:r>
          </a:p>
          <a:p>
            <a:pPr lvl="1"/>
            <a:r>
              <a:rPr lang="en-US" sz="3500" dirty="0" smtClean="0"/>
              <a:t>This puts your right foot in front of the left foot</a:t>
            </a:r>
          </a:p>
          <a:p>
            <a:pPr lvl="1"/>
            <a:r>
              <a:rPr lang="en-US" sz="3500" dirty="0" smtClean="0"/>
              <a:t>Allows you to dismount and run towards the violator</a:t>
            </a:r>
          </a:p>
          <a:p>
            <a:pPr lvl="1"/>
            <a:r>
              <a:rPr lang="en-US" sz="3500" dirty="0" smtClean="0"/>
              <a:t>Very fast dismount without loss of momentum</a:t>
            </a:r>
          </a:p>
          <a:p>
            <a:pPr lvl="1"/>
            <a:endParaRPr lang="en-US" sz="3500" dirty="0" smtClean="0"/>
          </a:p>
          <a:p>
            <a:pPr lvl="1"/>
            <a:endParaRPr lang="en-US" sz="3500" dirty="0" smtClean="0"/>
          </a:p>
          <a:p>
            <a:endParaRPr lang="en-US" sz="3500" dirty="0" smtClean="0"/>
          </a:p>
          <a:p>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3624235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2"/>
            <a:ext cx="9144000" cy="1143000"/>
          </a:xfrm>
        </p:spPr>
        <p:txBody>
          <a:bodyPr>
            <a:normAutofit/>
          </a:bodyPr>
          <a:lstStyle/>
          <a:p>
            <a:r>
              <a:rPr lang="en-US" sz="4800" b="1" dirty="0" smtClean="0"/>
              <a:t>Dismounts</a:t>
            </a:r>
            <a:endParaRPr lang="en-US" sz="4800" b="1" dirty="0"/>
          </a:p>
        </p:txBody>
      </p:sp>
      <p:sp>
        <p:nvSpPr>
          <p:cNvPr id="3" name="Content Placeholder 2"/>
          <p:cNvSpPr>
            <a:spLocks noGrp="1"/>
          </p:cNvSpPr>
          <p:nvPr>
            <p:ph idx="1"/>
          </p:nvPr>
        </p:nvSpPr>
        <p:spPr>
          <a:xfrm>
            <a:off x="457200" y="1408855"/>
            <a:ext cx="8229600" cy="5144345"/>
          </a:xfrm>
        </p:spPr>
        <p:txBody>
          <a:bodyPr>
            <a:normAutofit fontScale="77500" lnSpcReduction="20000"/>
          </a:bodyPr>
          <a:lstStyle/>
          <a:p>
            <a:pPr marL="0" indent="0">
              <a:buNone/>
            </a:pPr>
            <a:r>
              <a:rPr lang="en-US" sz="3500" dirty="0" smtClean="0"/>
              <a:t>The </a:t>
            </a:r>
            <a:r>
              <a:rPr lang="en-US" sz="3500" u="sng" dirty="0" smtClean="0"/>
              <a:t>Powerslide:</a:t>
            </a:r>
            <a:r>
              <a:rPr lang="en-US" sz="3500" dirty="0" smtClean="0"/>
              <a:t>  </a:t>
            </a:r>
          </a:p>
          <a:p>
            <a:pPr lvl="1"/>
            <a:r>
              <a:rPr lang="en-US" sz="3500" dirty="0" smtClean="0"/>
              <a:t>Riding and pick a spot to dismount</a:t>
            </a:r>
          </a:p>
          <a:p>
            <a:pPr lvl="2"/>
            <a:r>
              <a:rPr lang="en-US" sz="3100" dirty="0" smtClean="0"/>
              <a:t>Smooth</a:t>
            </a:r>
          </a:p>
          <a:p>
            <a:pPr lvl="2"/>
            <a:r>
              <a:rPr lang="en-US" sz="3100" dirty="0" smtClean="0"/>
              <a:t>Enough distance from violator</a:t>
            </a:r>
          </a:p>
          <a:p>
            <a:pPr lvl="1"/>
            <a:r>
              <a:rPr lang="en-US" sz="3500" dirty="0" smtClean="0"/>
              <a:t>Right foot at 6 o’clock position</a:t>
            </a:r>
          </a:p>
          <a:p>
            <a:pPr lvl="1"/>
            <a:r>
              <a:rPr lang="en-US" sz="3500" dirty="0" smtClean="0"/>
              <a:t>Lift left out of the toe clip</a:t>
            </a:r>
          </a:p>
          <a:p>
            <a:pPr lvl="1"/>
            <a:r>
              <a:rPr lang="en-US" sz="3500" dirty="0" smtClean="0"/>
              <a:t>Use the rear brake to skid the rear tire</a:t>
            </a:r>
          </a:p>
          <a:p>
            <a:pPr lvl="1"/>
            <a:r>
              <a:rPr lang="en-US" sz="3500" dirty="0" smtClean="0"/>
              <a:t>Lean left and place the left foot onto the ground</a:t>
            </a:r>
          </a:p>
          <a:p>
            <a:pPr lvl="1"/>
            <a:r>
              <a:rPr lang="en-US" sz="3500" dirty="0" smtClean="0"/>
              <a:t>Turn / Pivot left around the left foot</a:t>
            </a:r>
          </a:p>
          <a:p>
            <a:pPr lvl="1"/>
            <a:r>
              <a:rPr lang="en-US" sz="3500" dirty="0" smtClean="0"/>
              <a:t>Step out of right toe clip and exit the bike 180 degrees from the starting position</a:t>
            </a:r>
          </a:p>
          <a:p>
            <a:pPr lvl="1"/>
            <a:endParaRPr lang="en-US" sz="3500" dirty="0" smtClean="0"/>
          </a:p>
          <a:p>
            <a:endParaRPr lang="en-US" sz="3500" dirty="0" smtClean="0"/>
          </a:p>
          <a:p>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5254669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en-US" sz="4800" b="1" dirty="0" smtClean="0"/>
              <a:t>Tactics</a:t>
            </a:r>
            <a:endParaRPr lang="en-US" sz="4800" b="1" dirty="0"/>
          </a:p>
        </p:txBody>
      </p:sp>
      <p:pic>
        <p:nvPicPr>
          <p:cNvPr id="2" name="Picture 1" descr="IMG_278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9755"/>
            <a:ext cx="4419600" cy="2946400"/>
          </a:xfrm>
          <a:prstGeom prst="rect">
            <a:avLst/>
          </a:prstGeom>
        </p:spPr>
      </p:pic>
      <p:pic>
        <p:nvPicPr>
          <p:cNvPr id="3" name="Picture 2" descr="IMG_28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897005"/>
            <a:ext cx="4704285" cy="2971800"/>
          </a:xfrm>
          <a:prstGeom prst="rect">
            <a:avLst/>
          </a:prstGeom>
        </p:spPr>
      </p:pic>
      <p:pic>
        <p:nvPicPr>
          <p:cNvPr id="7" name="Picture 6" descr="IMG_285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 y="914400"/>
            <a:ext cx="4457700" cy="2971800"/>
          </a:xfrm>
          <a:prstGeom prst="rect">
            <a:avLst/>
          </a:prstGeom>
        </p:spPr>
      </p:pic>
      <p:pic>
        <p:nvPicPr>
          <p:cNvPr id="8" name="Picture 7" descr="IMG_266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3859415"/>
            <a:ext cx="4741796" cy="2946400"/>
          </a:xfrm>
          <a:prstGeom prst="rect">
            <a:avLst/>
          </a:prstGeom>
        </p:spPr>
      </p:pic>
    </p:spTree>
    <p:extLst>
      <p:ext uri="{BB962C8B-B14F-4D97-AF65-F5344CB8AC3E}">
        <p14:creationId xmlns:p14="http://schemas.microsoft.com/office/powerpoint/2010/main" val="12554049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en-US" sz="4800" b="1" dirty="0" smtClean="0"/>
              <a:t>BIKE ROLL</a:t>
            </a:r>
            <a:endParaRPr lang="en-US" sz="4800" b="1" dirty="0"/>
          </a:p>
        </p:txBody>
      </p:sp>
      <p:pic>
        <p:nvPicPr>
          <p:cNvPr id="5" name="Picture 4" descr="IMG_282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914400"/>
            <a:ext cx="6705600" cy="4354286"/>
          </a:xfrm>
          <a:prstGeom prst="rect">
            <a:avLst/>
          </a:prstGeom>
          <a:noFill/>
          <a:ln>
            <a:noFill/>
          </a:ln>
        </p:spPr>
      </p:pic>
      <p:sp>
        <p:nvSpPr>
          <p:cNvPr id="6" name="TextBox 5"/>
          <p:cNvSpPr txBox="1"/>
          <p:nvPr/>
        </p:nvSpPr>
        <p:spPr>
          <a:xfrm>
            <a:off x="0" y="5562600"/>
            <a:ext cx="9144000" cy="830997"/>
          </a:xfrm>
          <a:prstGeom prst="rect">
            <a:avLst/>
          </a:prstGeom>
          <a:noFill/>
        </p:spPr>
        <p:txBody>
          <a:bodyPr wrap="square" rtlCol="0">
            <a:spAutoFit/>
          </a:bodyPr>
          <a:lstStyle/>
          <a:p>
            <a:pPr algn="ctr"/>
            <a:r>
              <a:rPr lang="en-US" sz="2400" b="1" dirty="0" smtClean="0"/>
              <a:t>From the Crossover Dismount Position and standing with the bike next to you.</a:t>
            </a:r>
            <a:endParaRPr lang="en-US" sz="2400" b="1" dirty="0"/>
          </a:p>
        </p:txBody>
      </p:sp>
    </p:spTree>
    <p:extLst>
      <p:ext uri="{BB962C8B-B14F-4D97-AF65-F5344CB8AC3E}">
        <p14:creationId xmlns:p14="http://schemas.microsoft.com/office/powerpoint/2010/main" val="29780829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2931</TotalTime>
  <Words>824</Words>
  <Application>Microsoft Macintosh PowerPoint</Application>
  <PresentationFormat>On-screen Show (4:3)</PresentationFormat>
  <Paragraphs>118</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Dismounts &amp; Tactics</vt:lpstr>
      <vt:lpstr>Performance Objectives</vt:lpstr>
      <vt:lpstr>Dismounts</vt:lpstr>
      <vt:lpstr>Dismounts</vt:lpstr>
      <vt:lpstr>Dismounts</vt:lpstr>
      <vt:lpstr>Dismounts</vt:lpstr>
      <vt:lpstr>Dismounts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BIKE DROP</vt:lpstr>
      <vt:lpstr>BIKE DROP</vt:lpstr>
      <vt:lpstr>BIKE DROP</vt:lpstr>
      <vt:lpstr>BIKE THROW</vt:lpstr>
      <vt:lpstr>BIKE THROW</vt:lpstr>
      <vt:lpstr>BIKE THROW</vt:lpstr>
      <vt:lpstr>WHEEL UP</vt:lpstr>
      <vt:lpstr>WHEEL UP</vt:lpstr>
      <vt:lpstr>WHEEL UP</vt:lpstr>
      <vt:lpstr>SANDWICH</vt:lpstr>
      <vt:lpstr>SANDWICH</vt:lpstr>
      <vt:lpstr>PowerPoint Presentation</vt:lpstr>
      <vt:lpstr>Considerations for all dismounts</vt:lpstr>
      <vt:lpstr>Performance Objectives</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Smith</dc:creator>
  <cp:lastModifiedBy>Bill Edgar</cp:lastModifiedBy>
  <cp:revision>40</cp:revision>
  <dcterms:created xsi:type="dcterms:W3CDTF">2013-10-15T17:28:56Z</dcterms:created>
  <dcterms:modified xsi:type="dcterms:W3CDTF">2015-08-17T22:47:06Z</dcterms:modified>
</cp:coreProperties>
</file>