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lvl1pPr>
      <a:defRPr sz="2400">
        <a:latin typeface="Book Antiqua"/>
        <a:ea typeface="Book Antiqua"/>
        <a:cs typeface="Book Antiqua"/>
        <a:sym typeface="Book Antiqua"/>
      </a:defRPr>
    </a:lvl1pPr>
    <a:lvl2pPr indent="457200">
      <a:defRPr sz="2400">
        <a:latin typeface="Book Antiqua"/>
        <a:ea typeface="Book Antiqua"/>
        <a:cs typeface="Book Antiqua"/>
        <a:sym typeface="Book Antiqua"/>
      </a:defRPr>
    </a:lvl2pPr>
    <a:lvl3pPr indent="914400">
      <a:defRPr sz="2400">
        <a:latin typeface="Book Antiqua"/>
        <a:ea typeface="Book Antiqua"/>
        <a:cs typeface="Book Antiqua"/>
        <a:sym typeface="Book Antiqua"/>
      </a:defRPr>
    </a:lvl3pPr>
    <a:lvl4pPr indent="1371600">
      <a:defRPr sz="2400">
        <a:latin typeface="Book Antiqua"/>
        <a:ea typeface="Book Antiqua"/>
        <a:cs typeface="Book Antiqua"/>
        <a:sym typeface="Book Antiqua"/>
      </a:defRPr>
    </a:lvl4pPr>
    <a:lvl5pPr indent="1828800">
      <a:defRPr sz="2400">
        <a:latin typeface="Book Antiqua"/>
        <a:ea typeface="Book Antiqua"/>
        <a:cs typeface="Book Antiqua"/>
        <a:sym typeface="Book Antiqua"/>
      </a:defRPr>
    </a:lvl5pPr>
    <a:lvl6pPr>
      <a:defRPr sz="2400">
        <a:latin typeface="Book Antiqua"/>
        <a:ea typeface="Book Antiqua"/>
        <a:cs typeface="Book Antiqua"/>
        <a:sym typeface="Book Antiqua"/>
      </a:defRPr>
    </a:lvl6pPr>
    <a:lvl7pPr>
      <a:defRPr sz="2400">
        <a:latin typeface="Book Antiqua"/>
        <a:ea typeface="Book Antiqua"/>
        <a:cs typeface="Book Antiqua"/>
        <a:sym typeface="Book Antiqua"/>
      </a:defRPr>
    </a:lvl7pPr>
    <a:lvl8pPr>
      <a:defRPr sz="2400">
        <a:latin typeface="Book Antiqua"/>
        <a:ea typeface="Book Antiqua"/>
        <a:cs typeface="Book Antiqua"/>
        <a:sym typeface="Book Antiqua"/>
      </a:defRPr>
    </a:lvl8pPr>
    <a:lvl9pPr>
      <a:defRPr sz="2400">
        <a:latin typeface="Book Antiqua"/>
        <a:ea typeface="Book Antiqua"/>
        <a:cs typeface="Book Antiqua"/>
        <a:sym typeface="Book Antiqu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FFCA"/>
          </a:solidFill>
        </a:fill>
      </a:tcStyle>
    </a:wholeTbl>
    <a:band2H>
      <a:tcTxStyle/>
      <a:tcStyle>
        <a:tcBdr/>
        <a:fill>
          <a:solidFill>
            <a:srgbClr val="E6FFE6"/>
          </a:solidFill>
        </a:fill>
      </a:tcStyle>
    </a:band2H>
    <a:firstCol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FF00"/>
          </a:solidFill>
        </a:fill>
      </a:tcStyle>
    </a:firstCol>
    <a:la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FF00"/>
          </a:solidFill>
        </a:fill>
      </a:tcStyle>
    </a:lastRow>
    <a:fir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FF00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2E2E2"/>
          </a:solidFill>
        </a:fill>
      </a:tcStyle>
    </a:wholeTbl>
    <a:band2H>
      <a:tcTxStyle/>
      <a:tcStyle>
        <a:tcBdr/>
        <a:fill>
          <a:solidFill>
            <a:srgbClr val="F1F1F1"/>
          </a:solidFill>
        </a:fill>
      </a:tcStyle>
    </a:band2H>
    <a:firstCol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AAAA"/>
          </a:solidFill>
        </a:fill>
      </a:tcStyle>
    </a:firstCol>
    <a:la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AAAA"/>
          </a:solidFill>
        </a:fill>
      </a:tcStyle>
    </a:lastRow>
    <a:fir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AAAA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CACB"/>
          </a:solidFill>
        </a:fill>
      </a:tcStyle>
    </a:wholeTbl>
    <a:band2H>
      <a:tcTxStyle/>
      <a:tcStyle>
        <a:tcBdr/>
        <a:fill>
          <a:solidFill>
            <a:srgbClr val="F3E6E7"/>
          </a:solidFill>
        </a:fill>
      </a:tcStyle>
    </a:band2H>
    <a:firstCol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C0D2B"/>
          </a:solidFill>
        </a:fill>
      </a:tcStyle>
    </a:firstCol>
    <a:la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C0D2B"/>
          </a:solidFill>
        </a:fill>
      </a:tcStyle>
    </a:lastRow>
    <a:fir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C0D2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FF00"/>
          </a:solidFill>
        </a:fill>
      </a:tcStyle>
    </a:firstCol>
    <a:lastRow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FF00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508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254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2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" name="Shape 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32584829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3" name="Shape 3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Book Antiqua"/>
                <a:ea typeface="Book Antiqua"/>
                <a:cs typeface="Book Antiqua"/>
                <a:sym typeface="Book Antiqua"/>
              </a:rPr>
              <a:t>You do not want to ride in these gears.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Book Antiqua"/>
                <a:ea typeface="Book Antiqua"/>
                <a:cs typeface="Book Antiqua"/>
                <a:sym typeface="Book Antiqua"/>
              </a:rPr>
              <a:t>Stretch the chain and derailleur to the maximum in big - big 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Book Antiqua"/>
                <a:ea typeface="Book Antiqua"/>
                <a:cs typeface="Book Antiqua"/>
                <a:sym typeface="Book Antiqua"/>
              </a:rPr>
              <a:t>Wear out chain rings faster than normal gear, because of angles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Book Antiqua"/>
                <a:ea typeface="Book Antiqua"/>
                <a:cs typeface="Book Antiqua"/>
                <a:sym typeface="Book Antiqua"/>
              </a:rPr>
              <a:t>Chain can bounce off when in little – little gear combo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Book Antiqua"/>
                <a:ea typeface="Book Antiqua"/>
                <a:cs typeface="Book Antiqua"/>
                <a:sym typeface="Book Antiqua"/>
              </a:rPr>
              <a:t>You do not want to ride in these gears.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Book Antiqua"/>
                <a:ea typeface="Book Antiqua"/>
                <a:cs typeface="Book Antiqua"/>
                <a:sym typeface="Book Antiqua"/>
              </a:rPr>
              <a:t>Stretch the chain and derailleur to the maximum in big - big 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Book Antiqua"/>
                <a:ea typeface="Book Antiqua"/>
                <a:cs typeface="Book Antiqua"/>
                <a:sym typeface="Book Antiqua"/>
              </a:rPr>
              <a:t>Wear out chain rings faster than normal gear, because of angles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Book Antiqua"/>
                <a:ea typeface="Book Antiqua"/>
                <a:cs typeface="Book Antiqua"/>
                <a:sym typeface="Book Antiqua"/>
              </a:rPr>
              <a:t>Chain can bounce off when in little – little gear combo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/>
          <p:nvPr/>
        </p:nvGrpSpPr>
        <p:grpSpPr>
          <a:xfrm>
            <a:off x="0" y="0"/>
            <a:ext cx="9124950" cy="6781800"/>
            <a:chOff x="0" y="0"/>
            <a:chExt cx="9124949" cy="6781800"/>
          </a:xfrm>
        </p:grpSpPr>
        <p:sp>
          <p:nvSpPr>
            <p:cNvPr id="2" name="Shape 2"/>
            <p:cNvSpPr/>
            <p:nvPr/>
          </p:nvSpPr>
          <p:spPr>
            <a:xfrm>
              <a:off x="0" y="0"/>
              <a:ext cx="838200" cy="6781800"/>
            </a:xfrm>
            <a:prstGeom prst="rect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" name="Shape 3"/>
            <p:cNvSpPr/>
            <p:nvPr/>
          </p:nvSpPr>
          <p:spPr>
            <a:xfrm>
              <a:off x="6350" y="366712"/>
              <a:ext cx="9118600" cy="1"/>
            </a:xfrm>
            <a:prstGeom prst="line">
              <a:avLst/>
            </a:prstGeom>
            <a:noFill/>
            <a:ln w="12700" cap="flat">
              <a:solidFill>
                <a:srgbClr val="00808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4" name="Shape 4"/>
            <p:cNvSpPr/>
            <p:nvPr/>
          </p:nvSpPr>
          <p:spPr>
            <a:xfrm>
              <a:off x="6350" y="452437"/>
              <a:ext cx="9118600" cy="1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5" name="Shape 5"/>
            <p:cNvSpPr/>
            <p:nvPr/>
          </p:nvSpPr>
          <p:spPr>
            <a:xfrm>
              <a:off x="6350" y="6305550"/>
              <a:ext cx="9118600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6" name="Shape 6"/>
            <p:cNvSpPr/>
            <p:nvPr/>
          </p:nvSpPr>
          <p:spPr>
            <a:xfrm>
              <a:off x="6350" y="6419850"/>
              <a:ext cx="9118600" cy="0"/>
            </a:xfrm>
            <a:prstGeom prst="line">
              <a:avLst/>
            </a:prstGeom>
            <a:noFill/>
            <a:ln w="12700" cap="flat">
              <a:solidFill>
                <a:srgbClr val="00808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xmlns:p14="http://schemas.microsoft.com/office/powerpoint/2010/main" spd="med"/>
  <p:txStyles>
    <p:titleStyle>
      <a:lvl1pPr algn="r">
        <a:defRPr sz="4400" i="1">
          <a:solidFill>
            <a:srgbClr val="FFFF00"/>
          </a:solidFill>
          <a:latin typeface="Arial"/>
          <a:ea typeface="Arial"/>
          <a:cs typeface="Arial"/>
          <a:sym typeface="Arial"/>
        </a:defRPr>
      </a:lvl1pPr>
      <a:lvl2pPr algn="r">
        <a:defRPr sz="4400" i="1">
          <a:solidFill>
            <a:srgbClr val="FFFF00"/>
          </a:solidFill>
          <a:latin typeface="Arial"/>
          <a:ea typeface="Arial"/>
          <a:cs typeface="Arial"/>
          <a:sym typeface="Arial"/>
        </a:defRPr>
      </a:lvl2pPr>
      <a:lvl3pPr algn="r">
        <a:defRPr sz="4400" i="1">
          <a:solidFill>
            <a:srgbClr val="FFFF00"/>
          </a:solidFill>
          <a:latin typeface="Arial"/>
          <a:ea typeface="Arial"/>
          <a:cs typeface="Arial"/>
          <a:sym typeface="Arial"/>
        </a:defRPr>
      </a:lvl3pPr>
      <a:lvl4pPr algn="r">
        <a:defRPr sz="4400" i="1">
          <a:solidFill>
            <a:srgbClr val="FFFF00"/>
          </a:solidFill>
          <a:latin typeface="Arial"/>
          <a:ea typeface="Arial"/>
          <a:cs typeface="Arial"/>
          <a:sym typeface="Arial"/>
        </a:defRPr>
      </a:lvl4pPr>
      <a:lvl5pPr algn="r">
        <a:defRPr sz="4400" i="1">
          <a:solidFill>
            <a:srgbClr val="FFFF00"/>
          </a:solidFill>
          <a:latin typeface="Arial"/>
          <a:ea typeface="Arial"/>
          <a:cs typeface="Arial"/>
          <a:sym typeface="Arial"/>
        </a:defRPr>
      </a:lvl5pPr>
      <a:lvl6pPr indent="457200" algn="r">
        <a:defRPr sz="4400" i="1">
          <a:solidFill>
            <a:srgbClr val="FFFF00"/>
          </a:solidFill>
          <a:latin typeface="Arial"/>
          <a:ea typeface="Arial"/>
          <a:cs typeface="Arial"/>
          <a:sym typeface="Arial"/>
        </a:defRPr>
      </a:lvl6pPr>
      <a:lvl7pPr indent="914400" algn="r">
        <a:defRPr sz="4400" i="1">
          <a:solidFill>
            <a:srgbClr val="FFFF00"/>
          </a:solidFill>
          <a:latin typeface="Arial"/>
          <a:ea typeface="Arial"/>
          <a:cs typeface="Arial"/>
          <a:sym typeface="Arial"/>
        </a:defRPr>
      </a:lvl7pPr>
      <a:lvl8pPr indent="1371600" algn="r">
        <a:defRPr sz="4400" i="1">
          <a:solidFill>
            <a:srgbClr val="FFFF00"/>
          </a:solidFill>
          <a:latin typeface="Arial"/>
          <a:ea typeface="Arial"/>
          <a:cs typeface="Arial"/>
          <a:sym typeface="Arial"/>
        </a:defRPr>
      </a:lvl8pPr>
      <a:lvl9pPr indent="1828800" algn="r">
        <a:defRPr sz="4400" i="1">
          <a:solidFill>
            <a:srgbClr val="FFFF00"/>
          </a:solidFill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700"/>
        </a:spcBef>
        <a:buClr>
          <a:srgbClr val="0000FF"/>
        </a:buClr>
        <a:buSzPct val="75000"/>
        <a:buFont typeface="Helvetica"/>
        <a:buChar char=""/>
        <a:defRPr sz="3200">
          <a:solidFill>
            <a:srgbClr val="FFFFFF"/>
          </a:solidFill>
          <a:latin typeface="Book Antiqua"/>
          <a:ea typeface="Book Antiqua"/>
          <a:cs typeface="Book Antiqua"/>
          <a:sym typeface="Book Antiqua"/>
        </a:defRPr>
      </a:lvl1pPr>
      <a:lvl2pPr marL="783771" indent="-326571">
        <a:spcBef>
          <a:spcPts val="700"/>
        </a:spcBef>
        <a:buClr>
          <a:srgbClr val="0000FF"/>
        </a:buClr>
        <a:buSzPct val="75000"/>
        <a:buFont typeface="Helvetica"/>
        <a:buChar char=""/>
        <a:defRPr sz="3200">
          <a:solidFill>
            <a:srgbClr val="FFFFFF"/>
          </a:solidFill>
          <a:latin typeface="Book Antiqua"/>
          <a:ea typeface="Book Antiqua"/>
          <a:cs typeface="Book Antiqua"/>
          <a:sym typeface="Book Antiqua"/>
        </a:defRPr>
      </a:lvl2pPr>
      <a:lvl3pPr marL="1219200" indent="-304800">
        <a:spcBef>
          <a:spcPts val="700"/>
        </a:spcBef>
        <a:buClr>
          <a:srgbClr val="0000FF"/>
        </a:buClr>
        <a:buSzPct val="65000"/>
        <a:buFont typeface="Helvetica"/>
        <a:buChar char=""/>
        <a:defRPr sz="3200">
          <a:solidFill>
            <a:srgbClr val="FFFFFF"/>
          </a:solidFill>
          <a:latin typeface="Book Antiqua"/>
          <a:ea typeface="Book Antiqua"/>
          <a:cs typeface="Book Antiqua"/>
          <a:sym typeface="Book Antiqua"/>
        </a:defRPr>
      </a:lvl3pPr>
      <a:lvl4pPr marL="1737360" indent="-365760">
        <a:spcBef>
          <a:spcPts val="700"/>
        </a:spcBef>
        <a:buClr>
          <a:srgbClr val="0000FF"/>
        </a:buClr>
        <a:buSzPct val="65000"/>
        <a:buFont typeface="Helvetica"/>
        <a:buChar char=""/>
        <a:defRPr sz="3200">
          <a:solidFill>
            <a:srgbClr val="FFFFFF"/>
          </a:solidFill>
          <a:latin typeface="Book Antiqua"/>
          <a:ea typeface="Book Antiqua"/>
          <a:cs typeface="Book Antiqua"/>
          <a:sym typeface="Book Antiqua"/>
        </a:defRPr>
      </a:lvl4pPr>
      <a:lvl5pPr marL="2235200" indent="-406400">
        <a:spcBef>
          <a:spcPts val="700"/>
        </a:spcBef>
        <a:buClr>
          <a:srgbClr val="0000FF"/>
        </a:buClr>
        <a:buSzPct val="65000"/>
        <a:buFont typeface="Helvetica"/>
        <a:buChar char=""/>
        <a:defRPr sz="3200">
          <a:solidFill>
            <a:srgbClr val="FFFFFF"/>
          </a:solidFill>
          <a:latin typeface="Book Antiqua"/>
          <a:ea typeface="Book Antiqua"/>
          <a:cs typeface="Book Antiqua"/>
          <a:sym typeface="Book Antiqua"/>
        </a:defRPr>
      </a:lvl5pPr>
      <a:lvl6pPr marL="2692400" indent="-406400">
        <a:spcBef>
          <a:spcPts val="700"/>
        </a:spcBef>
        <a:buClr>
          <a:srgbClr val="0000FF"/>
        </a:buClr>
        <a:buSzPct val="65000"/>
        <a:buFont typeface="Helvetica"/>
        <a:buChar char="•"/>
        <a:defRPr sz="3200">
          <a:solidFill>
            <a:srgbClr val="FFFFFF"/>
          </a:solidFill>
          <a:latin typeface="Book Antiqua"/>
          <a:ea typeface="Book Antiqua"/>
          <a:cs typeface="Book Antiqua"/>
          <a:sym typeface="Book Antiqua"/>
        </a:defRPr>
      </a:lvl6pPr>
      <a:lvl7pPr marL="3149600" indent="-406400">
        <a:spcBef>
          <a:spcPts val="700"/>
        </a:spcBef>
        <a:buClr>
          <a:srgbClr val="0000FF"/>
        </a:buClr>
        <a:buSzPct val="65000"/>
        <a:buFont typeface="Helvetica"/>
        <a:buChar char="•"/>
        <a:defRPr sz="3200">
          <a:solidFill>
            <a:srgbClr val="FFFFFF"/>
          </a:solidFill>
          <a:latin typeface="Book Antiqua"/>
          <a:ea typeface="Book Antiqua"/>
          <a:cs typeface="Book Antiqua"/>
          <a:sym typeface="Book Antiqua"/>
        </a:defRPr>
      </a:lvl7pPr>
      <a:lvl8pPr marL="3606800" indent="-406400">
        <a:spcBef>
          <a:spcPts val="700"/>
        </a:spcBef>
        <a:buClr>
          <a:srgbClr val="0000FF"/>
        </a:buClr>
        <a:buSzPct val="65000"/>
        <a:buFont typeface="Helvetica"/>
        <a:buChar char="•"/>
        <a:defRPr sz="3200">
          <a:solidFill>
            <a:srgbClr val="FFFFFF"/>
          </a:solidFill>
          <a:latin typeface="Book Antiqua"/>
          <a:ea typeface="Book Antiqua"/>
          <a:cs typeface="Book Antiqua"/>
          <a:sym typeface="Book Antiqua"/>
        </a:defRPr>
      </a:lvl8pPr>
      <a:lvl9pPr marL="4064000" indent="-406400">
        <a:spcBef>
          <a:spcPts val="700"/>
        </a:spcBef>
        <a:buClr>
          <a:srgbClr val="0000FF"/>
        </a:buClr>
        <a:buSzPct val="65000"/>
        <a:buFont typeface="Helvetica"/>
        <a:buChar char="•"/>
        <a:defRPr sz="3200">
          <a:solidFill>
            <a:srgbClr val="FFFFFF"/>
          </a:solidFill>
          <a:latin typeface="Book Antiqua"/>
          <a:ea typeface="Book Antiqua"/>
          <a:cs typeface="Book Antiqua"/>
          <a:sym typeface="Book Antiqua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 idx="4294967295"/>
          </p:nvPr>
        </p:nvSpPr>
        <p:spPr>
          <a:xfrm>
            <a:off x="-1" y="609599"/>
            <a:ext cx="9144002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/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4400" i="1">
                <a:solidFill>
                  <a:srgbClr val="FFFF00"/>
                </a:solidFill>
              </a:rPr>
              <a:t>Gears &amp; Cadence </a:t>
            </a:r>
          </a:p>
        </p:txBody>
      </p:sp>
      <p:pic>
        <p:nvPicPr>
          <p:cNvPr id="13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19350" y="2036762"/>
            <a:ext cx="4305300" cy="5564188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/>
          <p:cNvSpPr txBox="1"/>
          <p:nvPr/>
        </p:nvSpPr>
        <p:spPr>
          <a:xfrm>
            <a:off x="7096696" y="5583504"/>
            <a:ext cx="2047304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Book Antiqua"/>
                <a:ea typeface="Book Antiqua"/>
                <a:cs typeface="Book Antiqua"/>
                <a:sym typeface="Book Antiqua"/>
              </a:rPr>
              <a:t>Pages 43-47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/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4400" i="1">
                <a:solidFill>
                  <a:srgbClr val="FFFF00"/>
                </a:solidFill>
              </a:rPr>
              <a:t>Cadence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4294967295"/>
          </p:nvPr>
        </p:nvSpPr>
        <p:spPr>
          <a:xfrm>
            <a:off x="1066800" y="1600200"/>
            <a:ext cx="7772400" cy="510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It is important to use the 75 – 99 rpms for almost all of your riding.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FFFFFF"/>
              </a:solidFill>
            </a:endParaRP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Down shift at stops, puts you in an easier gear to start.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FFFFFF"/>
              </a:solidFill>
            </a:endParaRP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It will help you ride more efficiently as well as help prevent injury.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/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4400" i="1">
                <a:solidFill>
                  <a:srgbClr val="FFFF00"/>
                </a:solidFill>
              </a:rPr>
              <a:t>Cadence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idx="4294967295"/>
          </p:nvPr>
        </p:nvSpPr>
        <p:spPr>
          <a:xfrm>
            <a:off x="1066800" y="1447800"/>
            <a:ext cx="7772400" cy="510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Keeps you in an aerobic system.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FFFFFF"/>
              </a:solidFill>
            </a:endParaRP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If you are at 110 rpms, your heart rate will sky rocket </a:t>
            </a:r>
            <a:r>
              <a:rPr sz="2400">
                <a:solidFill>
                  <a:srgbClr val="FFFFFF"/>
                </a:solidFill>
              </a:rPr>
              <a:t>(going anaerobic)</a:t>
            </a:r>
            <a:r>
              <a:rPr sz="2800">
                <a:solidFill>
                  <a:srgbClr val="FFFFFF"/>
                </a:solidFill>
              </a:rPr>
              <a:t>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FFFFFF"/>
              </a:solidFill>
            </a:endParaRP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If you are at 45 rpms, your legs are working way to hard </a:t>
            </a:r>
            <a:r>
              <a:rPr sz="2400">
                <a:solidFill>
                  <a:srgbClr val="FFFFFF"/>
                </a:solidFill>
              </a:rPr>
              <a:t>(like doing squats for the entire ride).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 idx="4294967295"/>
          </p:nvPr>
        </p:nvSpPr>
        <p:spPr>
          <a:xfrm>
            <a:off x="533400" y="609599"/>
            <a:ext cx="83058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defRPr sz="4000"/>
            </a:lvl1pPr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4000" i="1">
                <a:solidFill>
                  <a:srgbClr val="FFFF00"/>
                </a:solidFill>
              </a:rPr>
              <a:t>Student Performance Objectives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4294967295"/>
          </p:nvPr>
        </p:nvSpPr>
        <p:spPr>
          <a:xfrm>
            <a:off x="1066800" y="1752600"/>
            <a:ext cx="7391400" cy="434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State the two cross-over gears and why they should be avoided.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State what duplicate gears are and how they effect the number of gears available for use.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Be able to state the preferred cadence.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1" build="p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 idx="4294967295"/>
          </p:nvPr>
        </p:nvSpPr>
        <p:spPr>
          <a:xfrm>
            <a:off x="533400" y="609599"/>
            <a:ext cx="83058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defRPr sz="4000"/>
            </a:lvl1pPr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4000" i="1">
                <a:solidFill>
                  <a:srgbClr val="FFFF00"/>
                </a:solidFill>
              </a:rPr>
              <a:t>Summary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4294967295"/>
          </p:nvPr>
        </p:nvSpPr>
        <p:spPr>
          <a:xfrm>
            <a:off x="1066800" y="2286000"/>
            <a:ext cx="7391400" cy="281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If you consistently shift and stay in the preferred 75 – 99 rpm’s, you will have energy and strength to maximize your performance during your entire shift.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1" build="p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09750" y="669925"/>
            <a:ext cx="5524500" cy="7175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 idx="4294967295"/>
          </p:nvPr>
        </p:nvSpPr>
        <p:spPr>
          <a:xfrm>
            <a:off x="533400" y="609599"/>
            <a:ext cx="83058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/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4400" i="1">
                <a:solidFill>
                  <a:srgbClr val="FFFF00"/>
                </a:solidFill>
              </a:rPr>
              <a:t>Student Performance Objectives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4294967295"/>
          </p:nvPr>
        </p:nvSpPr>
        <p:spPr>
          <a:xfrm>
            <a:off x="1066800" y="1752600"/>
            <a:ext cx="7391400" cy="434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State the two cross-over gears and why they should be avoided.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State what duplicate gears are and how they effect the number of gears available for use.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Be able to state the preferred cadence.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build="p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body" idx="4294967295"/>
          </p:nvPr>
        </p:nvSpPr>
        <p:spPr>
          <a:xfrm>
            <a:off x="1066800" y="914400"/>
            <a:ext cx="7772400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How many gears are there on a MTB?</a:t>
            </a:r>
          </a:p>
          <a:p>
            <a:pPr marL="0" lvl="0" indent="0"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FFFFFF"/>
              </a:solidFill>
            </a:endParaRP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FFFFFF"/>
              </a:solidFill>
            </a:endParaRP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1, 2 or 3 on the front, called chain rings.</a:t>
            </a: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8, 9 or 10 on the rear, called cogs.</a:t>
            </a: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Multiply front number of chain rings by rear number cogs</a:t>
            </a: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FFFFFF"/>
              </a:solidFill>
            </a:endParaRP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 Example: 3 (chain rings) X 9 (cogs) = 27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 idx="4294967295"/>
          </p:nvPr>
        </p:nvSpPr>
        <p:spPr>
          <a:xfrm>
            <a:off x="1066800" y="609599"/>
            <a:ext cx="77724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/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4400" i="1">
                <a:solidFill>
                  <a:srgbClr val="FFFF00"/>
                </a:solidFill>
              </a:rPr>
              <a:t>Gear Inches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4294967295"/>
          </p:nvPr>
        </p:nvSpPr>
        <p:spPr>
          <a:xfrm>
            <a:off x="1066800" y="1981200"/>
            <a:ext cx="7772400" cy="411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Gear inches is how far the bike will travel with one pedal revolution.</a:t>
            </a: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FFFFFF"/>
              </a:solidFill>
            </a:endParaRP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Pedal the bike one revolution.</a:t>
            </a: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FFFFFF"/>
              </a:solidFill>
            </a:endParaRP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Measure the distance between the starting point and the ending point of the bike.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 idx="4294967295"/>
          </p:nvPr>
        </p:nvSpPr>
        <p:spPr>
          <a:xfrm>
            <a:off x="1066800" y="228599"/>
            <a:ext cx="77724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/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4400" i="1">
                <a:solidFill>
                  <a:srgbClr val="FFFF00"/>
                </a:solidFill>
              </a:rPr>
              <a:t>Duplicate Gears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4294967295"/>
          </p:nvPr>
        </p:nvSpPr>
        <p:spPr>
          <a:xfrm>
            <a:off x="1066800" y="1295399"/>
            <a:ext cx="7772400" cy="495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339470" lvl="0" indent="-339470" defTabSz="905255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168">
                <a:solidFill>
                  <a:srgbClr val="FFFFFF"/>
                </a:solidFill>
              </a:rPr>
              <a:t>Cogs 	Granny 26	Middle 36		</a:t>
            </a:r>
          </a:p>
          <a:p>
            <a:pPr marL="339470" lvl="0" indent="-339470" defTabSz="905255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168">
                <a:solidFill>
                  <a:srgbClr val="FFFFFF"/>
                </a:solidFill>
              </a:rPr>
              <a:t>22</a:t>
            </a:r>
          </a:p>
          <a:p>
            <a:pPr marL="339470" lvl="0" indent="-339470" defTabSz="905255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168">
                <a:solidFill>
                  <a:srgbClr val="FFFFFF"/>
                </a:solidFill>
              </a:rPr>
              <a:t>23                 29.3”</a:t>
            </a:r>
          </a:p>
          <a:p>
            <a:pPr marL="339470" lvl="0" indent="-339470" defTabSz="905255">
              <a:buSzTx/>
              <a:buNone/>
              <a:defRPr sz="1800">
                <a:solidFill>
                  <a:srgbClr val="000000"/>
                </a:solidFill>
              </a:defRPr>
            </a:pPr>
            <a:endParaRPr sz="3168">
              <a:solidFill>
                <a:srgbClr val="FFFFFF"/>
              </a:solidFill>
            </a:endParaRPr>
          </a:p>
          <a:p>
            <a:pPr marL="339470" lvl="0" indent="-339470" defTabSz="905255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168">
                <a:solidFill>
                  <a:srgbClr val="FFFFFF"/>
                </a:solidFill>
              </a:rPr>
              <a:t>31</a:t>
            </a:r>
          </a:p>
          <a:p>
            <a:pPr marL="339470" lvl="0" indent="-339470" defTabSz="905255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168">
                <a:solidFill>
                  <a:srgbClr val="FFFFFF"/>
                </a:solidFill>
              </a:rPr>
              <a:t>32                                             29.2”</a:t>
            </a:r>
          </a:p>
          <a:p>
            <a:pPr marL="339470" lvl="0" indent="-339470" defTabSz="905255">
              <a:buSzTx/>
              <a:buNone/>
              <a:defRPr sz="1800">
                <a:solidFill>
                  <a:srgbClr val="000000"/>
                </a:solidFill>
              </a:defRPr>
            </a:pPr>
            <a:endParaRPr sz="1782">
              <a:solidFill>
                <a:srgbClr val="FFFFFF"/>
              </a:solidFill>
            </a:endParaRPr>
          </a:p>
          <a:p>
            <a:pPr marL="339470" lvl="0" indent="-339470" defTabSz="905255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168">
                <a:solidFill>
                  <a:srgbClr val="FFFFFF"/>
                </a:solidFill>
              </a:rPr>
              <a:t>More gears = more duplicate gears. A 27 speed bike has about 5 duplicate gears.</a:t>
            </a:r>
          </a:p>
        </p:txBody>
      </p:sp>
      <p:sp>
        <p:nvSpPr>
          <p:cNvPr id="25" name="Shape 25"/>
          <p:cNvSpPr/>
          <p:nvPr/>
        </p:nvSpPr>
        <p:spPr>
          <a:xfrm>
            <a:off x="1752600" y="4495800"/>
            <a:ext cx="4114800" cy="0"/>
          </a:xfrm>
          <a:prstGeom prst="line">
            <a:avLst/>
          </a:prstGeom>
          <a:ln w="12700">
            <a:solidFill>
              <a:srgbClr val="FFFFF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1981200" y="2819400"/>
            <a:ext cx="1130300" cy="0"/>
          </a:xfrm>
          <a:prstGeom prst="line">
            <a:avLst/>
          </a:prstGeom>
          <a:ln w="12700">
            <a:solidFill>
              <a:srgbClr val="FFFFF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7" name="Shape 27"/>
          <p:cNvSpPr/>
          <p:nvPr/>
        </p:nvSpPr>
        <p:spPr>
          <a:xfrm flipH="1">
            <a:off x="6400799" y="1905000"/>
            <a:ext cx="1" cy="2197100"/>
          </a:xfrm>
          <a:prstGeom prst="line">
            <a:avLst/>
          </a:prstGeom>
          <a:ln w="12700">
            <a:solidFill>
              <a:srgbClr val="FFFFF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 idx="4294967295"/>
          </p:nvPr>
        </p:nvSpPr>
        <p:spPr>
          <a:xfrm>
            <a:off x="1066800" y="152399"/>
            <a:ext cx="77724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/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4400" i="1">
                <a:solidFill>
                  <a:srgbClr val="FFFF00"/>
                </a:solidFill>
              </a:rPr>
              <a:t>Crossover Gears</a:t>
            </a:r>
          </a:p>
        </p:txBody>
      </p:sp>
      <p:pic>
        <p:nvPicPr>
          <p:cNvPr id="30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57400" y="1066800"/>
            <a:ext cx="5562600" cy="3657600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Shape 31"/>
          <p:cNvSpPr/>
          <p:nvPr/>
        </p:nvSpPr>
        <p:spPr>
          <a:xfrm>
            <a:off x="990600" y="4750928"/>
            <a:ext cx="7772400" cy="1547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 anchor="ctr">
            <a:spAutoFit/>
          </a:bodyPr>
          <a:lstStyle/>
          <a:p>
            <a:pPr lvl="0" algn="ctr">
              <a:defRPr sz="1800"/>
            </a:pPr>
            <a:r>
              <a:rPr sz="3600" i="1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Small - Small   Large – Large</a:t>
            </a:r>
          </a:p>
          <a:p>
            <a:pPr lvl="0" algn="ctr">
              <a:defRPr sz="1800"/>
            </a:pPr>
            <a:r>
              <a:rPr sz="2800" i="1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</a:p>
          <a:p>
            <a:pPr lvl="0" algn="ctr">
              <a:defRPr sz="1800"/>
            </a:pPr>
            <a:r>
              <a:rPr sz="3600" i="1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Little – Little   Big - Big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 idx="4294967295"/>
          </p:nvPr>
        </p:nvSpPr>
        <p:spPr>
          <a:xfrm>
            <a:off x="1066800" y="152399"/>
            <a:ext cx="77724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/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4400" i="1">
                <a:solidFill>
                  <a:srgbClr val="FFFF00"/>
                </a:solidFill>
              </a:rPr>
              <a:t>Crossover Gears</a:t>
            </a:r>
          </a:p>
        </p:txBody>
      </p:sp>
      <p:pic>
        <p:nvPicPr>
          <p:cNvPr id="36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24200" y="1219200"/>
            <a:ext cx="3733800" cy="2209800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Shape 37"/>
          <p:cNvSpPr/>
          <p:nvPr/>
        </p:nvSpPr>
        <p:spPr>
          <a:xfrm>
            <a:off x="762000" y="3585703"/>
            <a:ext cx="8382000" cy="2740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 anchor="ctr">
            <a:spAutoFit/>
          </a:bodyPr>
          <a:lstStyle/>
          <a:p>
            <a:pPr marL="1143000" lvl="0" indent="-1143000">
              <a:buClr>
                <a:srgbClr val="FFFF00"/>
              </a:buClr>
              <a:buSzPct val="100000"/>
              <a:buFont typeface="Arial"/>
              <a:buChar char="•"/>
              <a:defRPr sz="1800"/>
            </a:pPr>
            <a:r>
              <a:rPr sz="3600" i="1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This causes extra wear on the chain and gearing</a:t>
            </a:r>
          </a:p>
          <a:p>
            <a:pPr marL="571500" lvl="0" indent="-571500">
              <a:defRPr sz="1800"/>
            </a:pPr>
            <a:endParaRPr sz="3600" i="1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0" lvl="0" indent="-1143000">
              <a:buClr>
                <a:srgbClr val="FFFF00"/>
              </a:buClr>
              <a:buSzPct val="100000"/>
              <a:buFont typeface="Arial"/>
              <a:buChar char="•"/>
              <a:defRPr sz="1800"/>
            </a:pPr>
            <a:r>
              <a:rPr sz="3600" i="1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Easier to have the chain skip, derail or break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body" idx="4294967295"/>
          </p:nvPr>
        </p:nvSpPr>
        <p:spPr>
          <a:xfrm>
            <a:off x="1066800" y="914400"/>
            <a:ext cx="77724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How many usable gears are there on a MTB?</a:t>
            </a:r>
          </a:p>
          <a:p>
            <a:pPr marL="0" lvl="0" indent="0">
              <a:defRPr sz="1800">
                <a:solidFill>
                  <a:srgbClr val="000000"/>
                </a:solidFill>
              </a:defRPr>
            </a:pPr>
            <a:endParaRPr sz="2000">
              <a:solidFill>
                <a:srgbClr val="FFFFFF"/>
              </a:solidFill>
            </a:endParaRPr>
          </a:p>
          <a:p>
            <a:pPr marL="0" lvl="1" indent="457200"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As we said earlier, 27. Now take away crossover gears (2) and duplicate gears (5).</a:t>
            </a:r>
          </a:p>
          <a:p>
            <a:pPr marL="0" lvl="1" indent="457200"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FFFFFF"/>
              </a:solidFill>
            </a:endParaRPr>
          </a:p>
          <a:p>
            <a:pPr marL="0" lvl="1" indent="457200"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Your bike has about 20 different gears ratios.</a:t>
            </a:r>
          </a:p>
          <a:p>
            <a:pPr marL="0" lvl="1" indent="457200"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FFFFFF"/>
              </a:solidFill>
            </a:endParaRPr>
          </a:p>
          <a:p>
            <a:pPr marL="0" lvl="1" indent="457200"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If someone asks you how many gears you bike has – Use the standard of front X rear.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 idx="4294967295"/>
          </p:nvPr>
        </p:nvSpPr>
        <p:spPr>
          <a:xfrm>
            <a:off x="1066800" y="304799"/>
            <a:ext cx="77724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/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4400" i="1">
                <a:solidFill>
                  <a:srgbClr val="FFFF00"/>
                </a:solidFill>
              </a:rPr>
              <a:t>Cadence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4294967295"/>
          </p:nvPr>
        </p:nvSpPr>
        <p:spPr>
          <a:xfrm>
            <a:off x="1066800" y="1524000"/>
            <a:ext cx="7772400" cy="510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Cadence is how many pedal revolutions you make in a single minute.</a:t>
            </a: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FFFFFF"/>
              </a:solidFill>
            </a:endParaRP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Count your pedal revolutions for 15 seconds and X by 4.</a:t>
            </a: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FFFFFF"/>
              </a:solidFill>
            </a:endParaRP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“20 revolutions X 4 = 80”</a:t>
            </a: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FFFFFF"/>
              </a:solidFill>
            </a:endParaRPr>
          </a:p>
          <a:p>
            <a:pPr marL="742950" lvl="1" indent="-285750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The preferred range is 75 -99.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FF00"/>
      </a:accent1>
      <a:accent2>
        <a:srgbClr val="CF0E30"/>
      </a:accent2>
      <a:accent3>
        <a:srgbClr val="AAAAAA"/>
      </a:accent3>
      <a:accent4>
        <a:srgbClr val="DADADA"/>
      </a:accent4>
      <a:accent5>
        <a:srgbClr val="AAFFAA"/>
      </a:accent5>
      <a:accent6>
        <a:srgbClr val="BC0D2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Book"/>
        <a:ea typeface="Avenir Book"/>
        <a:cs typeface="Avenir Book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FF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Book Antiqua"/>
            <a:ea typeface="Book Antiqua"/>
            <a:cs typeface="Book Antiqua"/>
            <a:sym typeface="Book Antiqu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FF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Book Antiqua"/>
            <a:ea typeface="Book Antiqua"/>
            <a:cs typeface="Book Antiqua"/>
            <a:sym typeface="Book Antiqu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FF00"/>
      </a:accent1>
      <a:accent2>
        <a:srgbClr val="CF0E30"/>
      </a:accent2>
      <a:accent3>
        <a:srgbClr val="AAAAAA"/>
      </a:accent3>
      <a:accent4>
        <a:srgbClr val="DADADA"/>
      </a:accent4>
      <a:accent5>
        <a:srgbClr val="AAFFAA"/>
      </a:accent5>
      <a:accent6>
        <a:srgbClr val="BC0D2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Book"/>
        <a:ea typeface="Avenir Book"/>
        <a:cs typeface="Avenir Book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FF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Book Antiqua"/>
            <a:ea typeface="Book Antiqua"/>
            <a:cs typeface="Book Antiqua"/>
            <a:sym typeface="Book Antiqu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FF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Book Antiqua"/>
            <a:ea typeface="Book Antiqua"/>
            <a:cs typeface="Book Antiqua"/>
            <a:sym typeface="Book Antiqu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</Words>
  <Application>Microsoft Macintosh PowerPoint</Application>
  <PresentationFormat>On-screen Show (4:3)</PresentationFormat>
  <Paragraphs>78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</vt:lpstr>
      <vt:lpstr>Gears &amp; Cadence </vt:lpstr>
      <vt:lpstr>Student Performance Objectives</vt:lpstr>
      <vt:lpstr>PowerPoint Presentation</vt:lpstr>
      <vt:lpstr>Gear Inches</vt:lpstr>
      <vt:lpstr>Duplicate Gears</vt:lpstr>
      <vt:lpstr>Crossover Gears</vt:lpstr>
      <vt:lpstr>Crossover Gears</vt:lpstr>
      <vt:lpstr>PowerPoint Presentation</vt:lpstr>
      <vt:lpstr>Cadence</vt:lpstr>
      <vt:lpstr>Cadence</vt:lpstr>
      <vt:lpstr>Cadence</vt:lpstr>
      <vt:lpstr>Student Performance Objectives</vt:lpstr>
      <vt:lpstr>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Gears &amp; Cadence </dc:title>
  <cp:lastModifiedBy>Bill Edgar</cp:lastModifiedBy>
  <cp:revision>2</cp:revision>
  <dcterms:modified xsi:type="dcterms:W3CDTF">2015-08-17T22:43:32Z</dcterms:modified>
</cp:coreProperties>
</file>