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60" r:id="rId3"/>
    <p:sldId id="269" r:id="rId4"/>
    <p:sldId id="351" r:id="rId5"/>
    <p:sldId id="302" r:id="rId6"/>
    <p:sldId id="334" r:id="rId7"/>
    <p:sldId id="352" r:id="rId8"/>
    <p:sldId id="335" r:id="rId9"/>
    <p:sldId id="303" r:id="rId10"/>
    <p:sldId id="305" r:id="rId11"/>
    <p:sldId id="304" r:id="rId12"/>
    <p:sldId id="306"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262" r:id="rId27"/>
    <p:sldId id="297" r:id="rId28"/>
    <p:sldId id="291" r:id="rId29"/>
    <p:sldId id="298" r:id="rId30"/>
    <p:sldId id="353" r:id="rId31"/>
    <p:sldId id="293" r:id="rId32"/>
    <p:sldId id="294" r:id="rId33"/>
    <p:sldId id="295" r:id="rId34"/>
    <p:sldId id="299" r:id="rId35"/>
    <p:sldId id="349" r:id="rId36"/>
    <p:sldId id="350" r:id="rId37"/>
    <p:sldId id="33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21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27828B-D079-450A-9FEB-3C889CFAFD24}" type="datetimeFigureOut">
              <a:rPr lang="en-US" smtClean="0"/>
              <a:t>8/17/15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6D5A8D-2699-4777-85F3-96ADF1240E75}" type="slidenum">
              <a:rPr lang="en-US" smtClean="0"/>
              <a:t>‹#›</a:t>
            </a:fld>
            <a:endParaRPr lang="en-US" dirty="0"/>
          </a:p>
        </p:txBody>
      </p:sp>
    </p:spTree>
    <p:extLst>
      <p:ext uri="{BB962C8B-B14F-4D97-AF65-F5344CB8AC3E}">
        <p14:creationId xmlns:p14="http://schemas.microsoft.com/office/powerpoint/2010/main" val="350893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A4FBAF5-1F27-42D5-B8BD-F1B546058582}" type="slidenum">
              <a:rPr lang="en-US"/>
              <a:pPr/>
              <a:t>13</a:t>
            </a:fld>
            <a:endParaRPr lang="en-US" dirty="0"/>
          </a:p>
        </p:txBody>
      </p:sp>
      <p:sp>
        <p:nvSpPr>
          <p:cNvPr id="67586" name="Rectangle 2"/>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dirty="0"/>
          </a:p>
          <a:p>
            <a:r>
              <a:rPr lang="en-US" dirty="0"/>
              <a:t>#1 type of knee injury</a:t>
            </a:r>
          </a:p>
        </p:txBody>
      </p:sp>
      <p:sp>
        <p:nvSpPr>
          <p:cNvPr id="67587" name="Rectangle 3"/>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36E9179-39D7-436B-AEDC-59AD052EC887}" type="slidenum">
              <a:rPr lang="en-US"/>
              <a:pPr/>
              <a:t>25</a:t>
            </a:fld>
            <a:endParaRPr lang="en-US" dirty="0"/>
          </a:p>
        </p:txBody>
      </p:sp>
      <p:sp>
        <p:nvSpPr>
          <p:cNvPr id="65538" name="Rectangle 2"/>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dirty="0"/>
          </a:p>
        </p:txBody>
      </p:sp>
      <p:sp>
        <p:nvSpPr>
          <p:cNvPr id="65539" name="Rectangle 3"/>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5287B9E-7E60-47D9-8663-0718713698D7}" type="slidenum">
              <a:rPr lang="en-US"/>
              <a:pPr/>
              <a:t>26</a:t>
            </a:fld>
            <a:endParaRPr lang="en-US" dirty="0"/>
          </a:p>
        </p:txBody>
      </p:sp>
      <p:sp>
        <p:nvSpPr>
          <p:cNvPr id="45058" name="Rectangle 2"/>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dirty="0"/>
          </a:p>
          <a:p>
            <a:endParaRPr lang="en-US" dirty="0"/>
          </a:p>
          <a:p>
            <a:r>
              <a:rPr lang="en-US" dirty="0"/>
              <a:t>Pass out the “human skeleton” handout.</a:t>
            </a:r>
          </a:p>
          <a:p>
            <a:endParaRPr lang="en-US" dirty="0"/>
          </a:p>
          <a:p>
            <a:endParaRPr lang="en-US" dirty="0"/>
          </a:p>
          <a:p>
            <a:r>
              <a:rPr lang="en-US" dirty="0"/>
              <a:t>Show where the ischial tuberosites are located on the handout.</a:t>
            </a:r>
          </a:p>
          <a:p>
            <a:endParaRPr lang="en-US" dirty="0"/>
          </a:p>
          <a:p>
            <a:endParaRPr lang="en-US" dirty="0"/>
          </a:p>
          <a:p>
            <a:endParaRPr lang="en-US" dirty="0"/>
          </a:p>
          <a:p>
            <a:endParaRPr lang="en-US" dirty="0"/>
          </a:p>
        </p:txBody>
      </p:sp>
      <p:sp>
        <p:nvSpPr>
          <p:cNvPr id="45059" name="Rectangle 3"/>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D5A8D-2699-4777-85F3-96ADF1240E75}" type="slidenum">
              <a:rPr lang="en-US" smtClean="0"/>
              <a:t>30</a:t>
            </a:fld>
            <a:endParaRPr lang="en-US" dirty="0"/>
          </a:p>
        </p:txBody>
      </p:sp>
    </p:spTree>
    <p:extLst>
      <p:ext uri="{BB962C8B-B14F-4D97-AF65-F5344CB8AC3E}">
        <p14:creationId xmlns:p14="http://schemas.microsoft.com/office/powerpoint/2010/main" val="1469009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D5A8D-2699-4777-85F3-96ADF1240E75}" type="slidenum">
              <a:rPr lang="en-US" smtClean="0"/>
              <a:t>34</a:t>
            </a:fld>
            <a:endParaRPr lang="en-US" dirty="0"/>
          </a:p>
        </p:txBody>
      </p:sp>
    </p:spTree>
    <p:extLst>
      <p:ext uri="{BB962C8B-B14F-4D97-AF65-F5344CB8AC3E}">
        <p14:creationId xmlns:p14="http://schemas.microsoft.com/office/powerpoint/2010/main" val="2601288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D5A8D-2699-4777-85F3-96ADF1240E75}" type="slidenum">
              <a:rPr lang="en-US" smtClean="0"/>
              <a:t>35</a:t>
            </a:fld>
            <a:endParaRPr lang="en-US" dirty="0"/>
          </a:p>
        </p:txBody>
      </p:sp>
    </p:spTree>
    <p:extLst>
      <p:ext uri="{BB962C8B-B14F-4D97-AF65-F5344CB8AC3E}">
        <p14:creationId xmlns:p14="http://schemas.microsoft.com/office/powerpoint/2010/main" val="2601288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D5A8D-2699-4777-85F3-96ADF1240E75}" type="slidenum">
              <a:rPr lang="en-US" smtClean="0"/>
              <a:t>37</a:t>
            </a:fld>
            <a:endParaRPr lang="en-US" dirty="0"/>
          </a:p>
        </p:txBody>
      </p:sp>
    </p:spTree>
    <p:extLst>
      <p:ext uri="{BB962C8B-B14F-4D97-AF65-F5344CB8AC3E}">
        <p14:creationId xmlns:p14="http://schemas.microsoft.com/office/powerpoint/2010/main" val="376801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B7A7422-A8B2-48FA-B520-9C388C0470FA}" type="datetimeFigureOut">
              <a:rPr lang="en-US" smtClean="0"/>
              <a:t>8/17/15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25E6F3FE-E9B2-44F4-953F-BF7894149FE5}"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7A7422-A8B2-48FA-B520-9C388C0470FA}" type="datetimeFigureOut">
              <a:rPr lang="en-US" smtClean="0"/>
              <a:t>8/17/15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6F3FE-E9B2-44F4-953F-BF7894149FE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7A7422-A8B2-48FA-B520-9C388C0470FA}" type="datetimeFigureOut">
              <a:rPr lang="en-US" smtClean="0"/>
              <a:t>8/17/15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6F3FE-E9B2-44F4-953F-BF7894149FE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7A7422-A8B2-48FA-B520-9C388C0470FA}" type="datetimeFigureOut">
              <a:rPr lang="en-US" smtClean="0"/>
              <a:t>8/17/15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6F3FE-E9B2-44F4-953F-BF7894149FE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B7A7422-A8B2-48FA-B520-9C388C0470FA}" type="datetimeFigureOut">
              <a:rPr lang="en-US" smtClean="0"/>
              <a:t>8/17/15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6F3FE-E9B2-44F4-953F-BF7894149FE5}"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7A7422-A8B2-48FA-B520-9C388C0470FA}" type="datetimeFigureOut">
              <a:rPr lang="en-US" smtClean="0"/>
              <a:t>8/17/15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E6F3FE-E9B2-44F4-953F-BF7894149FE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B7A7422-A8B2-48FA-B520-9C388C0470FA}" type="datetimeFigureOut">
              <a:rPr lang="en-US" smtClean="0"/>
              <a:t>8/17/15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E6F3FE-E9B2-44F4-953F-BF7894149FE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B7A7422-A8B2-48FA-B520-9C388C0470FA}" type="datetimeFigureOut">
              <a:rPr lang="en-US" smtClean="0"/>
              <a:t>8/17/15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E6F3FE-E9B2-44F4-953F-BF7894149FE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A7422-A8B2-48FA-B520-9C388C0470FA}" type="datetimeFigureOut">
              <a:rPr lang="en-US" smtClean="0"/>
              <a:t>8/17/15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E6F3FE-E9B2-44F4-953F-BF7894149FE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7A7422-A8B2-48FA-B520-9C388C0470FA}" type="datetimeFigureOut">
              <a:rPr lang="en-US" smtClean="0"/>
              <a:t>8/17/15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E6F3FE-E9B2-44F4-953F-BF7894149FE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B7A7422-A8B2-48FA-B520-9C388C0470FA}" type="datetimeFigureOut">
              <a:rPr lang="en-US" smtClean="0"/>
              <a:t>8/17/15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25E6F3FE-E9B2-44F4-953F-BF7894149FE5}"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B7A7422-A8B2-48FA-B520-9C388C0470FA}" type="datetimeFigureOut">
              <a:rPr lang="en-US" smtClean="0"/>
              <a:t>8/17/15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E6F3FE-E9B2-44F4-953F-BF7894149FE5}"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851648" cy="1295400"/>
          </a:xfrm>
        </p:spPr>
        <p:txBody>
          <a:bodyPr>
            <a:normAutofit fontScale="90000"/>
          </a:bodyPr>
          <a:lstStyle/>
          <a:p>
            <a:r>
              <a:rPr lang="en-US" dirty="0" smtClean="0"/>
              <a:t>Non-Collision Cycling Injuries </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590800" y="2590800"/>
            <a:ext cx="3657600" cy="3886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6781800" y="5715000"/>
            <a:ext cx="2057400" cy="461665"/>
          </a:xfrm>
          <a:prstGeom prst="rect">
            <a:avLst/>
          </a:prstGeom>
          <a:noFill/>
        </p:spPr>
        <p:txBody>
          <a:bodyPr wrap="square" rtlCol="0">
            <a:spAutoFit/>
          </a:bodyPr>
          <a:lstStyle/>
          <a:p>
            <a:pPr algn="ctr"/>
            <a:r>
              <a:rPr lang="en-US" sz="2400" b="1" dirty="0" smtClean="0"/>
              <a:t>Pages 31-36</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b="1" dirty="0"/>
          </a:p>
        </p:txBody>
      </p:sp>
      <p:sp>
        <p:nvSpPr>
          <p:cNvPr id="3" name="Content Placeholder 2"/>
          <p:cNvSpPr>
            <a:spLocks noGrp="1"/>
          </p:cNvSpPr>
          <p:nvPr>
            <p:ph idx="1"/>
          </p:nvPr>
        </p:nvSpPr>
        <p:spPr/>
        <p:txBody>
          <a:bodyPr/>
          <a:lstStyle/>
          <a:p>
            <a:r>
              <a:rPr lang="en-US" dirty="0" smtClean="0"/>
              <a:t>Wear tight fighting socks.</a:t>
            </a:r>
          </a:p>
          <a:p>
            <a:r>
              <a:rPr lang="en-US" dirty="0" smtClean="0"/>
              <a:t>Wear properly fitting cycling shoes.</a:t>
            </a:r>
          </a:p>
        </p:txBody>
      </p:sp>
      <p:pic>
        <p:nvPicPr>
          <p:cNvPr id="4" name="Picture 3" descr="Cycling socks.bmp"/>
          <p:cNvPicPr>
            <a:picLocks noChangeAspect="1"/>
          </p:cNvPicPr>
          <p:nvPr/>
        </p:nvPicPr>
        <p:blipFill>
          <a:blip r:embed="rId2" cstate="print"/>
          <a:stretch>
            <a:fillRect/>
          </a:stretch>
        </p:blipFill>
        <p:spPr>
          <a:xfrm>
            <a:off x="914400" y="3276600"/>
            <a:ext cx="2937599" cy="1828800"/>
          </a:xfrm>
          <a:prstGeom prst="rect">
            <a:avLst/>
          </a:prstGeom>
        </p:spPr>
      </p:pic>
      <p:pic>
        <p:nvPicPr>
          <p:cNvPr id="5" name="Picture 4" descr="Cycling shoe.jpg"/>
          <p:cNvPicPr>
            <a:picLocks noChangeAspect="1"/>
          </p:cNvPicPr>
          <p:nvPr/>
        </p:nvPicPr>
        <p:blipFill>
          <a:blip r:embed="rId3" cstate="print"/>
          <a:stretch>
            <a:fillRect/>
          </a:stretch>
        </p:blipFill>
        <p:spPr>
          <a:xfrm>
            <a:off x="5410200" y="3581400"/>
            <a:ext cx="3048000" cy="304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Athletes Foot</a:t>
            </a:r>
            <a:endParaRPr lang="en-US" b="1" dirty="0"/>
          </a:p>
        </p:txBody>
      </p:sp>
      <p:sp>
        <p:nvSpPr>
          <p:cNvPr id="3" name="Content Placeholder 2"/>
          <p:cNvSpPr>
            <a:spLocks noGrp="1"/>
          </p:cNvSpPr>
          <p:nvPr>
            <p:ph idx="1"/>
          </p:nvPr>
        </p:nvSpPr>
        <p:spPr/>
        <p:txBody>
          <a:bodyPr/>
          <a:lstStyle/>
          <a:p>
            <a:r>
              <a:rPr lang="en-US" b="1" dirty="0" smtClean="0"/>
              <a:t>Athletes Foot-</a:t>
            </a:r>
            <a:r>
              <a:rPr lang="en-US" dirty="0" smtClean="0"/>
              <a:t> </a:t>
            </a:r>
            <a:r>
              <a:rPr lang="en-US" sz="2000" dirty="0" smtClean="0"/>
              <a:t>A fungal infection of the skin that causes scaling, flaking and itch of the affected areas.  Transmitted in moist areas where people walk barefoot, such as showers or bathhouses.  Can spread to other areas of the body, including the groin.</a:t>
            </a:r>
          </a:p>
          <a:p>
            <a:endParaRPr lang="en-US" dirty="0"/>
          </a:p>
        </p:txBody>
      </p:sp>
      <p:pic>
        <p:nvPicPr>
          <p:cNvPr id="4" name="Picture 3" descr="Athletes foot.jpg"/>
          <p:cNvPicPr>
            <a:picLocks noChangeAspect="1"/>
          </p:cNvPicPr>
          <p:nvPr/>
        </p:nvPicPr>
        <p:blipFill>
          <a:blip r:embed="rId2" cstate="print"/>
          <a:stretch>
            <a:fillRect/>
          </a:stretch>
        </p:blipFill>
        <p:spPr>
          <a:xfrm>
            <a:off x="2590800" y="3581400"/>
            <a:ext cx="3657600" cy="28400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b="1" dirty="0"/>
          </a:p>
        </p:txBody>
      </p:sp>
      <p:sp>
        <p:nvSpPr>
          <p:cNvPr id="3" name="Content Placeholder 2"/>
          <p:cNvSpPr>
            <a:spLocks noGrp="1"/>
          </p:cNvSpPr>
          <p:nvPr>
            <p:ph idx="1"/>
          </p:nvPr>
        </p:nvSpPr>
        <p:spPr/>
        <p:txBody>
          <a:bodyPr/>
          <a:lstStyle/>
          <a:p>
            <a:r>
              <a:rPr lang="en-US" dirty="0" smtClean="0"/>
              <a:t>Wear clean socks.</a:t>
            </a:r>
          </a:p>
          <a:p>
            <a:r>
              <a:rPr lang="en-US" dirty="0" smtClean="0"/>
              <a:t>Change socks often.</a:t>
            </a:r>
          </a:p>
          <a:p>
            <a:r>
              <a:rPr lang="en-US" dirty="0" smtClean="0"/>
              <a:t>Keep feet clean.</a:t>
            </a:r>
          </a:p>
          <a:p>
            <a:r>
              <a:rPr lang="en-US" dirty="0" smtClean="0"/>
              <a:t>Use medicated powder or cream on feet.</a:t>
            </a:r>
          </a:p>
          <a:p>
            <a:r>
              <a:rPr lang="en-US" dirty="0" smtClean="0"/>
              <a:t>Avoid moist areas such as communal showers.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noFill/>
          <a:ln/>
        </p:spPr>
        <p:txBody>
          <a:bodyPr lIns="90488" tIns="44450" rIns="90488" bIns="44450">
            <a:normAutofit/>
          </a:bodyPr>
          <a:lstStyle/>
          <a:p>
            <a:r>
              <a:rPr lang="en-US" sz="4800" b="1" dirty="0" smtClean="0"/>
              <a:t>Knee Injuries</a:t>
            </a:r>
            <a:endParaRPr lang="en-US" sz="4800" b="1" dirty="0"/>
          </a:p>
        </p:txBody>
      </p:sp>
      <p:sp>
        <p:nvSpPr>
          <p:cNvPr id="66563" name="Rectangle 3"/>
          <p:cNvSpPr>
            <a:spLocks noGrp="1" noChangeArrowheads="1"/>
          </p:cNvSpPr>
          <p:nvPr>
            <p:ph type="body" idx="1"/>
          </p:nvPr>
        </p:nvSpPr>
        <p:spPr>
          <a:noFill/>
          <a:ln/>
        </p:spPr>
        <p:txBody>
          <a:bodyPr lIns="90488" tIns="44450" rIns="90488" bIns="44450"/>
          <a:lstStyle/>
          <a:p>
            <a:pPr>
              <a:buFontTx/>
              <a:buNone/>
            </a:pPr>
            <a:r>
              <a:rPr lang="en-US" b="1" dirty="0" smtClean="0"/>
              <a:t>Chondromalacia</a:t>
            </a:r>
            <a:r>
              <a:rPr lang="en-US" dirty="0" smtClean="0"/>
              <a:t>- </a:t>
            </a:r>
            <a:r>
              <a:rPr lang="en-US" sz="2000" dirty="0" smtClean="0"/>
              <a:t>genetics </a:t>
            </a:r>
            <a:r>
              <a:rPr lang="en-US" sz="2000" dirty="0"/>
              <a:t>or a previous injury such as a fracture or a dislocation which may have moved the patella (knee cap)</a:t>
            </a:r>
            <a:r>
              <a:rPr lang="en-US" sz="2000" dirty="0" smtClean="0"/>
              <a:t>. </a:t>
            </a:r>
            <a:r>
              <a:rPr lang="en-US" sz="2000" dirty="0"/>
              <a:t>L</a:t>
            </a:r>
            <a:r>
              <a:rPr lang="en-US" sz="2000" dirty="0" smtClean="0"/>
              <a:t>ow seat height may cause constant pressure because the knee is consistently flexed. Also, weak </a:t>
            </a:r>
            <a:r>
              <a:rPr lang="en-US" sz="2000" dirty="0"/>
              <a:t>quads</a:t>
            </a:r>
            <a:r>
              <a:rPr lang="en-US" sz="2000" dirty="0" smtClean="0"/>
              <a:t>, which </a:t>
            </a:r>
            <a:r>
              <a:rPr lang="en-US" sz="2000" dirty="0"/>
              <a:t>allow the knee cap to </a:t>
            </a:r>
            <a:r>
              <a:rPr lang="en-US" sz="2000" dirty="0" smtClean="0"/>
              <a:t>slide.</a:t>
            </a:r>
            <a:endParaRPr lang="en-US" sz="2000" dirty="0"/>
          </a:p>
        </p:txBody>
      </p:sp>
      <p:pic>
        <p:nvPicPr>
          <p:cNvPr id="4" name="Picture 3" descr="Chrondomalacia patella.bmp"/>
          <p:cNvPicPr>
            <a:picLocks noChangeAspect="1"/>
          </p:cNvPicPr>
          <p:nvPr/>
        </p:nvPicPr>
        <p:blipFill>
          <a:blip r:embed="rId3" cstate="print"/>
          <a:stretch>
            <a:fillRect/>
          </a:stretch>
        </p:blipFill>
        <p:spPr>
          <a:xfrm>
            <a:off x="3048000" y="3470706"/>
            <a:ext cx="3429000" cy="3165231"/>
          </a:xfrm>
          <a:prstGeom prst="rect">
            <a:avLst/>
          </a:prstGeom>
        </p:spPr>
      </p:pic>
    </p:spTree>
    <p:extLst>
      <p:ext uri="{BB962C8B-B14F-4D97-AF65-F5344CB8AC3E}">
        <p14:creationId xmlns:p14="http://schemas.microsoft.com/office/powerpoint/2010/main" val="14437160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24200"/>
            <a:ext cx="8229600" cy="1143000"/>
          </a:xfrm>
        </p:spPr>
        <p:txBody>
          <a:bodyPr>
            <a:normAutofit/>
          </a:bodyPr>
          <a:lstStyle/>
          <a:p>
            <a:r>
              <a:rPr lang="en-US" sz="4000" b="1" dirty="0" smtClean="0"/>
              <a:t>Treatment</a:t>
            </a:r>
            <a:endParaRPr lang="en-US" sz="4000" b="1" dirty="0"/>
          </a:p>
        </p:txBody>
      </p:sp>
      <p:sp>
        <p:nvSpPr>
          <p:cNvPr id="4" name="Rectangle 3"/>
          <p:cNvSpPr>
            <a:spLocks noGrp="1" noChangeArrowheads="1"/>
          </p:cNvSpPr>
          <p:nvPr>
            <p:ph idx="1"/>
          </p:nvPr>
        </p:nvSpPr>
        <p:spPr>
          <a:xfrm>
            <a:off x="457200" y="4343400"/>
            <a:ext cx="8229600" cy="1905000"/>
          </a:xfrm>
          <a:noFill/>
          <a:ln/>
        </p:spPr>
        <p:txBody>
          <a:bodyPr lIns="90488" tIns="44450" rIns="90488" bIns="44450">
            <a:normAutofit lnSpcReduction="10000"/>
          </a:bodyPr>
          <a:lstStyle/>
          <a:p>
            <a:pPr>
              <a:buFontTx/>
              <a:buNone/>
            </a:pPr>
            <a:r>
              <a:rPr lang="en-US" sz="2000" dirty="0"/>
              <a:t>1</a:t>
            </a:r>
            <a:r>
              <a:rPr lang="en-US" sz="2200" dirty="0"/>
              <a:t>. Elevate the knee and ice it after riding.</a:t>
            </a:r>
          </a:p>
          <a:p>
            <a:pPr>
              <a:buFontTx/>
              <a:buNone/>
            </a:pPr>
            <a:r>
              <a:rPr lang="en-US" sz="2200" dirty="0"/>
              <a:t>   Spin in low gears.</a:t>
            </a:r>
          </a:p>
          <a:p>
            <a:pPr>
              <a:buFontTx/>
              <a:buNone/>
            </a:pPr>
            <a:endParaRPr lang="en-US" sz="2200" dirty="0"/>
          </a:p>
          <a:p>
            <a:pPr>
              <a:buFontTx/>
              <a:buNone/>
            </a:pPr>
            <a:r>
              <a:rPr lang="en-US" sz="2200" dirty="0"/>
              <a:t>2. </a:t>
            </a:r>
            <a:r>
              <a:rPr lang="en-US" sz="2200" dirty="0" smtClean="0"/>
              <a:t>Check seat height – usually too low. Also, make </a:t>
            </a:r>
            <a:r>
              <a:rPr lang="en-US" sz="2200" dirty="0"/>
              <a:t>sure the knee bends 15-25 degrees at the bottom of the pedal stroke.</a:t>
            </a:r>
          </a:p>
        </p:txBody>
      </p:sp>
      <p:sp>
        <p:nvSpPr>
          <p:cNvPr id="5" name="Title 1"/>
          <p:cNvSpPr txBox="1">
            <a:spLocks/>
          </p:cNvSpPr>
          <p:nvPr/>
        </p:nvSpPr>
        <p:spPr>
          <a:xfrm>
            <a:off x="381000" y="9144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solidFill>
                <a:effectLst/>
                <a:uLnTx/>
                <a:uFillTx/>
                <a:latin typeface="+mj-lt"/>
                <a:ea typeface="+mj-ea"/>
                <a:cs typeface="+mj-cs"/>
              </a:rPr>
              <a:t>Symptoms</a:t>
            </a:r>
            <a:endParaRPr kumimoji="0" lang="en-US" sz="4000" b="1" i="0" u="none" strike="noStrike" kern="1200" cap="none" spc="0" normalizeH="0" baseline="0" noProof="0" dirty="0">
              <a:ln>
                <a:noFill/>
              </a:ln>
              <a:solidFill>
                <a:schemeClr val="tx2"/>
              </a:solidFill>
              <a:effectLst/>
              <a:uLnTx/>
              <a:uFillTx/>
              <a:latin typeface="+mj-lt"/>
              <a:ea typeface="+mj-ea"/>
              <a:cs typeface="+mj-cs"/>
            </a:endParaRPr>
          </a:p>
        </p:txBody>
      </p:sp>
      <p:sp>
        <p:nvSpPr>
          <p:cNvPr id="6" name="Rectangle 3"/>
          <p:cNvSpPr txBox="1">
            <a:spLocks noChangeArrowheads="1"/>
          </p:cNvSpPr>
          <p:nvPr/>
        </p:nvSpPr>
        <p:spPr>
          <a:xfrm>
            <a:off x="457200" y="2362200"/>
            <a:ext cx="8229600" cy="1600200"/>
          </a:xfrm>
          <a:prstGeom prst="rect">
            <a:avLst/>
          </a:prstGeom>
          <a:noFill/>
          <a:ln/>
        </p:spPr>
        <p:txBody>
          <a:bodyPr vert="horz" lIns="90488" tIns="44450" rIns="90488" bIns="44450">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Pain</a:t>
            </a:r>
            <a:r>
              <a:rPr kumimoji="0" lang="en-US" sz="2200" b="0" i="0" u="none" strike="noStrike" kern="1200" cap="none" spc="0" normalizeH="0" noProof="0" dirty="0" smtClean="0">
                <a:ln>
                  <a:noFill/>
                </a:ln>
                <a:solidFill>
                  <a:schemeClr val="tx1"/>
                </a:solidFill>
                <a:effectLst/>
                <a:uLnTx/>
                <a:uFillTx/>
                <a:latin typeface="+mn-lt"/>
                <a:ea typeface="+mn-ea"/>
                <a:cs typeface="+mn-cs"/>
              </a:rPr>
              <a:t> with a grinding sensation and audible cracking the kneecap when walking or bending, especially after exercise.</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76158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dissolve">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304800" y="1600200"/>
            <a:ext cx="8229600" cy="3931920"/>
          </a:xfrm>
          <a:noFill/>
          <a:ln/>
        </p:spPr>
        <p:txBody>
          <a:bodyPr lIns="90488" tIns="44450" rIns="90488" bIns="44450"/>
          <a:lstStyle/>
          <a:p>
            <a:pPr>
              <a:buFontTx/>
              <a:buNone/>
            </a:pPr>
            <a:r>
              <a:rPr lang="en-US" b="1" dirty="0" smtClean="0"/>
              <a:t>Medial </a:t>
            </a:r>
            <a:r>
              <a:rPr lang="en-US" b="1" dirty="0"/>
              <a:t>Capsular Injury </a:t>
            </a:r>
            <a:r>
              <a:rPr lang="en-US" dirty="0"/>
              <a:t>-</a:t>
            </a:r>
            <a:r>
              <a:rPr lang="en-US" sz="2200" dirty="0"/>
              <a:t>an irritation of the medial (inside) synovial wall</a:t>
            </a:r>
            <a:r>
              <a:rPr lang="en-US" sz="2200" dirty="0" smtClean="0"/>
              <a:t>, sometimes </a:t>
            </a:r>
            <a:r>
              <a:rPr lang="en-US" sz="2200" dirty="0"/>
              <a:t>accompanied by irritation of the thin bands known as the synovial plicas</a:t>
            </a:r>
            <a:r>
              <a:rPr lang="en-US" sz="2200" dirty="0" smtClean="0"/>
              <a:t>. </a:t>
            </a:r>
          </a:p>
          <a:p>
            <a:pPr>
              <a:buFontTx/>
              <a:buNone/>
            </a:pPr>
            <a:endParaRPr lang="en-US" sz="2200" dirty="0" smtClean="0"/>
          </a:p>
          <a:p>
            <a:pPr>
              <a:buFontTx/>
              <a:buNone/>
            </a:pPr>
            <a:endParaRPr lang="en-US" sz="2200" dirty="0" smtClean="0"/>
          </a:p>
          <a:p>
            <a:pPr>
              <a:buFontTx/>
              <a:buNone/>
            </a:pPr>
            <a:endParaRPr lang="en-US" dirty="0" smtClean="0"/>
          </a:p>
        </p:txBody>
      </p:sp>
      <p:sp>
        <p:nvSpPr>
          <p:cNvPr id="7" name="Title 1"/>
          <p:cNvSpPr txBox="1">
            <a:spLocks/>
          </p:cNvSpPr>
          <p:nvPr/>
        </p:nvSpPr>
        <p:spPr>
          <a:xfrm>
            <a:off x="304800" y="28956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solidFill>
                <a:effectLst/>
                <a:uLnTx/>
                <a:uFillTx/>
                <a:latin typeface="+mj-lt"/>
                <a:ea typeface="+mj-ea"/>
                <a:cs typeface="+mj-cs"/>
              </a:rPr>
              <a:t>Symptoms</a:t>
            </a:r>
            <a:endParaRPr kumimoji="0" lang="en-US" sz="4000" b="1" i="0" u="none" strike="noStrike" kern="1200" cap="none" spc="0" normalizeH="0" baseline="0" noProof="0" dirty="0">
              <a:ln>
                <a:noFill/>
              </a:ln>
              <a:solidFill>
                <a:schemeClr val="tx2"/>
              </a:solidFill>
              <a:effectLst/>
              <a:uLnTx/>
              <a:uFillTx/>
              <a:latin typeface="+mj-lt"/>
              <a:ea typeface="+mj-ea"/>
              <a:cs typeface="+mj-cs"/>
            </a:endParaRPr>
          </a:p>
        </p:txBody>
      </p:sp>
      <p:sp>
        <p:nvSpPr>
          <p:cNvPr id="9" name="Rectangle 3"/>
          <p:cNvSpPr txBox="1">
            <a:spLocks noChangeArrowheads="1"/>
          </p:cNvSpPr>
          <p:nvPr/>
        </p:nvSpPr>
        <p:spPr>
          <a:xfrm>
            <a:off x="304800" y="4343400"/>
            <a:ext cx="8229600" cy="609600"/>
          </a:xfrm>
          <a:prstGeom prst="rect">
            <a:avLst/>
          </a:prstGeom>
          <a:noFill/>
          <a:ln/>
        </p:spPr>
        <p:txBody>
          <a:bodyPr vert="horz" lIns="90488" tIns="44450" rIns="90488" bIns="44450">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Pain inside the</a:t>
            </a:r>
            <a:r>
              <a:rPr kumimoji="0" lang="en-US" sz="2200" b="0" i="0" u="none" strike="noStrike" kern="1200" cap="none" spc="0" normalizeH="0" noProof="0" dirty="0" smtClean="0">
                <a:ln>
                  <a:noFill/>
                </a:ln>
                <a:solidFill>
                  <a:schemeClr val="tx1"/>
                </a:solidFill>
                <a:effectLst/>
                <a:uLnTx/>
                <a:uFillTx/>
                <a:latin typeface="+mn-lt"/>
                <a:ea typeface="+mn-ea"/>
                <a:cs typeface="+mn-cs"/>
              </a:rPr>
              <a:t> joint, where the thigh-bone meets the knee.</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444045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Treatment</a:t>
            </a:r>
            <a:endParaRPr lang="en-US" sz="4000" b="1" dirty="0"/>
          </a:p>
        </p:txBody>
      </p:sp>
      <p:sp>
        <p:nvSpPr>
          <p:cNvPr id="4" name="Rectangle 3"/>
          <p:cNvSpPr>
            <a:spLocks noGrp="1" noChangeArrowheads="1"/>
          </p:cNvSpPr>
          <p:nvPr>
            <p:ph idx="1"/>
          </p:nvPr>
        </p:nvSpPr>
        <p:spPr>
          <a:noFill/>
          <a:ln/>
        </p:spPr>
        <p:txBody>
          <a:bodyPr lIns="90488" tIns="44450" rIns="90488" bIns="44450"/>
          <a:lstStyle/>
          <a:p>
            <a:pPr>
              <a:buFontTx/>
              <a:buNone/>
            </a:pPr>
            <a:r>
              <a:rPr lang="en-US" dirty="0"/>
              <a:t>1. </a:t>
            </a:r>
            <a:r>
              <a:rPr lang="en-US" dirty="0" smtClean="0"/>
              <a:t>Check seat height – usually too low.</a:t>
            </a:r>
            <a:endParaRPr lang="en-US" dirty="0"/>
          </a:p>
          <a:p>
            <a:pPr>
              <a:buFontTx/>
              <a:buNone/>
            </a:pPr>
            <a:r>
              <a:rPr lang="en-US" dirty="0"/>
              <a:t>2. Spin pedals easily.</a:t>
            </a:r>
          </a:p>
          <a:p>
            <a:pPr>
              <a:buFontTx/>
              <a:buNone/>
            </a:pPr>
            <a:r>
              <a:rPr lang="en-US" dirty="0"/>
              <a:t>3. Strengthen your medial quads with leg extensions but avoid squats</a:t>
            </a:r>
            <a:r>
              <a:rPr lang="en-US" dirty="0" smtClean="0"/>
              <a:t>.</a:t>
            </a:r>
          </a:p>
          <a:p>
            <a:pPr>
              <a:buFontTx/>
              <a:buNone/>
            </a:pPr>
            <a:endParaRPr lang="en-US" dirty="0"/>
          </a:p>
          <a:p>
            <a:pPr>
              <a:buFontTx/>
              <a:buNone/>
            </a:pPr>
            <a:r>
              <a:rPr lang="en-US" i="1" dirty="0">
                <a:solidFill>
                  <a:schemeClr val="accent4"/>
                </a:solidFill>
              </a:rPr>
              <a:t>Weak quads is the number 1 reason new bike Officers complain of sore Knees.</a:t>
            </a:r>
          </a:p>
        </p:txBody>
      </p:sp>
    </p:spTree>
    <p:extLst>
      <p:ext uri="{BB962C8B-B14F-4D97-AF65-F5344CB8AC3E}">
        <p14:creationId xmlns:p14="http://schemas.microsoft.com/office/powerpoint/2010/main" val="3994543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dissolv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pPr>
              <a:buFontTx/>
              <a:buNone/>
            </a:pPr>
            <a:r>
              <a:rPr lang="en-US" b="1" dirty="0" smtClean="0"/>
              <a:t>Iliotibial Band Syndrome </a:t>
            </a:r>
            <a:r>
              <a:rPr lang="en-US" dirty="0" smtClean="0"/>
              <a:t>-the friction created as the Iliotibial band rubs over the femur (thigh bone).</a:t>
            </a:r>
          </a:p>
          <a:p>
            <a:pPr>
              <a:buFontTx/>
              <a:buNone/>
            </a:pPr>
            <a:endParaRPr lang="en-US" dirty="0" smtClean="0"/>
          </a:p>
          <a:p>
            <a:pPr>
              <a:buFontTx/>
              <a:buNone/>
            </a:pPr>
            <a:endParaRPr lang="en-US" dirty="0" smtClean="0"/>
          </a:p>
          <a:p>
            <a:endParaRPr lang="en-US" dirty="0"/>
          </a:p>
        </p:txBody>
      </p:sp>
      <p:pic>
        <p:nvPicPr>
          <p:cNvPr id="4" name="Picture 3" descr="Illiiotibial band syndrome.jpg"/>
          <p:cNvPicPr>
            <a:picLocks noChangeAspect="1"/>
          </p:cNvPicPr>
          <p:nvPr/>
        </p:nvPicPr>
        <p:blipFill>
          <a:blip r:embed="rId2" cstate="print"/>
          <a:stretch>
            <a:fillRect/>
          </a:stretch>
        </p:blipFill>
        <p:spPr>
          <a:xfrm>
            <a:off x="1447800" y="2819400"/>
            <a:ext cx="2600325" cy="3247172"/>
          </a:xfrm>
          <a:prstGeom prst="rect">
            <a:avLst/>
          </a:prstGeom>
        </p:spPr>
      </p:pic>
      <p:pic>
        <p:nvPicPr>
          <p:cNvPr id="5" name="Picture 4" descr="Illiotibial band stretch.jpg"/>
          <p:cNvPicPr>
            <a:picLocks noChangeAspect="1"/>
          </p:cNvPicPr>
          <p:nvPr/>
        </p:nvPicPr>
        <p:blipFill>
          <a:blip r:embed="rId3" cstate="print"/>
          <a:stretch>
            <a:fillRect/>
          </a:stretch>
        </p:blipFill>
        <p:spPr>
          <a:xfrm>
            <a:off x="4677674" y="2895600"/>
            <a:ext cx="3475726" cy="3096026"/>
          </a:xfrm>
          <a:prstGeom prst="rect">
            <a:avLst/>
          </a:prstGeom>
        </p:spPr>
      </p:pic>
    </p:spTree>
    <p:extLst>
      <p:ext uri="{BB962C8B-B14F-4D97-AF65-F5344CB8AC3E}">
        <p14:creationId xmlns:p14="http://schemas.microsoft.com/office/powerpoint/2010/main" val="36997037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normAutofit/>
          </a:bodyPr>
          <a:lstStyle/>
          <a:p>
            <a:r>
              <a:rPr lang="en-US" sz="4000" b="1" dirty="0" smtClean="0"/>
              <a:t>Treatment</a:t>
            </a:r>
            <a:endParaRPr lang="en-US" sz="4000" b="1" dirty="0"/>
          </a:p>
        </p:txBody>
      </p:sp>
      <p:sp>
        <p:nvSpPr>
          <p:cNvPr id="4" name="Rectangle 3"/>
          <p:cNvSpPr>
            <a:spLocks noGrp="1" noChangeArrowheads="1"/>
          </p:cNvSpPr>
          <p:nvPr>
            <p:ph idx="1"/>
          </p:nvPr>
        </p:nvSpPr>
        <p:spPr>
          <a:xfrm>
            <a:off x="457200" y="4114800"/>
            <a:ext cx="8229600" cy="2209800"/>
          </a:xfrm>
          <a:noFill/>
          <a:ln/>
        </p:spPr>
        <p:txBody>
          <a:bodyPr lIns="90488" tIns="44450" rIns="90488" bIns="44450">
            <a:normAutofit lnSpcReduction="10000"/>
          </a:bodyPr>
          <a:lstStyle/>
          <a:p>
            <a:pPr>
              <a:buFontTx/>
              <a:buNone/>
            </a:pPr>
            <a:r>
              <a:rPr lang="en-US" dirty="0"/>
              <a:t>1. Use ice.</a:t>
            </a:r>
          </a:p>
          <a:p>
            <a:pPr>
              <a:buFontTx/>
              <a:buNone/>
            </a:pPr>
            <a:endParaRPr lang="en-US" dirty="0"/>
          </a:p>
          <a:p>
            <a:pPr>
              <a:buFontTx/>
              <a:buNone/>
            </a:pPr>
            <a:r>
              <a:rPr lang="en-US" dirty="0"/>
              <a:t>2. Massage and use anti-inflammatory medication.</a:t>
            </a:r>
          </a:p>
          <a:p>
            <a:pPr>
              <a:buFontTx/>
              <a:buNone/>
            </a:pPr>
            <a:endParaRPr lang="en-US" dirty="0"/>
          </a:p>
          <a:p>
            <a:pPr>
              <a:buFontTx/>
              <a:buNone/>
            </a:pPr>
            <a:r>
              <a:rPr lang="en-US" dirty="0"/>
              <a:t>3. Adjust saddle height </a:t>
            </a:r>
            <a:r>
              <a:rPr lang="en-US" dirty="0" smtClean="0"/>
              <a:t>properly – usually too low.</a:t>
            </a:r>
            <a:endParaRPr lang="en-US" dirty="0"/>
          </a:p>
        </p:txBody>
      </p:sp>
      <p:sp>
        <p:nvSpPr>
          <p:cNvPr id="5" name="Title 1"/>
          <p:cNvSpPr txBox="1">
            <a:spLocks/>
          </p:cNvSpPr>
          <p:nvPr/>
        </p:nvSpPr>
        <p:spPr>
          <a:xfrm>
            <a:off x="609600" y="4572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solidFill>
                <a:effectLst/>
                <a:uLnTx/>
                <a:uFillTx/>
                <a:latin typeface="+mj-lt"/>
                <a:ea typeface="+mj-ea"/>
                <a:cs typeface="+mj-cs"/>
              </a:rPr>
              <a:t>Symptoms</a:t>
            </a:r>
            <a:endParaRPr kumimoji="0" lang="en-US" sz="4000" b="1" i="0" u="none" strike="noStrike" kern="1200" cap="none" spc="0" normalizeH="0" baseline="0" noProof="0" dirty="0">
              <a:ln>
                <a:noFill/>
              </a:ln>
              <a:solidFill>
                <a:schemeClr val="tx2"/>
              </a:solidFill>
              <a:effectLst/>
              <a:uLnTx/>
              <a:uFillTx/>
              <a:latin typeface="+mj-lt"/>
              <a:ea typeface="+mj-ea"/>
              <a:cs typeface="+mj-cs"/>
            </a:endParaRPr>
          </a:p>
        </p:txBody>
      </p:sp>
      <p:sp>
        <p:nvSpPr>
          <p:cNvPr id="6" name="Rectangle 3"/>
          <p:cNvSpPr txBox="1">
            <a:spLocks noChangeArrowheads="1"/>
          </p:cNvSpPr>
          <p:nvPr/>
        </p:nvSpPr>
        <p:spPr>
          <a:xfrm>
            <a:off x="457200" y="1676400"/>
            <a:ext cx="8229600" cy="1447800"/>
          </a:xfrm>
          <a:prstGeom prst="rect">
            <a:avLst/>
          </a:prstGeom>
          <a:noFill/>
          <a:ln/>
        </p:spPr>
        <p:txBody>
          <a:bodyPr vert="horz" lIns="90488" tIns="44450" rIns="90488" bIns="44450">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lang="en-US" sz="2600" dirty="0" smtClean="0"/>
              <a:t>   Stabbing pain near the bony protrusion on the outside of the thighbone.  The ITB may also be swollen and tender to the touch.</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944524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lstStyle/>
          <a:p>
            <a:r>
              <a:rPr lang="en-US" b="1" dirty="0" smtClean="0"/>
              <a:t>Patella Tendonitis - </a:t>
            </a:r>
            <a:r>
              <a:rPr lang="en-US" sz="2000" dirty="0" smtClean="0"/>
              <a:t>inflammation of the patella tendon either at the knee cap or where it joins the tibia (shin bone). </a:t>
            </a:r>
            <a:endParaRPr lang="en-US" sz="2000" b="1" dirty="0"/>
          </a:p>
        </p:txBody>
      </p:sp>
      <p:pic>
        <p:nvPicPr>
          <p:cNvPr id="4" name="Picture 3" descr="Patella tendonitis.jpg"/>
          <p:cNvPicPr>
            <a:picLocks noChangeAspect="1"/>
          </p:cNvPicPr>
          <p:nvPr/>
        </p:nvPicPr>
        <p:blipFill>
          <a:blip r:embed="rId2" cstate="print"/>
          <a:stretch>
            <a:fillRect/>
          </a:stretch>
        </p:blipFill>
        <p:spPr>
          <a:xfrm>
            <a:off x="2590800" y="2590800"/>
            <a:ext cx="3505200" cy="3505200"/>
          </a:xfrm>
          <a:prstGeom prst="rect">
            <a:avLst/>
          </a:prstGeom>
        </p:spPr>
      </p:pic>
    </p:spTree>
    <p:extLst>
      <p:ext uri="{BB962C8B-B14F-4D97-AF65-F5344CB8AC3E}">
        <p14:creationId xmlns:p14="http://schemas.microsoft.com/office/powerpoint/2010/main" val="41641783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p:spPr>
        <p:txBody>
          <a:bodyPr lIns="90488" tIns="44450" rIns="90488" bIns="44450">
            <a:normAutofit/>
          </a:bodyPr>
          <a:lstStyle/>
          <a:p>
            <a:r>
              <a:rPr lang="en-US" sz="4800" b="1" dirty="0"/>
              <a:t>PERFORMANCE OBJECTIVES</a:t>
            </a:r>
          </a:p>
        </p:txBody>
      </p:sp>
      <p:sp>
        <p:nvSpPr>
          <p:cNvPr id="41987" name="Rectangle 3"/>
          <p:cNvSpPr>
            <a:spLocks noGrp="1" noChangeArrowheads="1"/>
          </p:cNvSpPr>
          <p:nvPr>
            <p:ph type="body" idx="1"/>
          </p:nvPr>
        </p:nvSpPr>
        <p:spPr>
          <a:xfrm>
            <a:off x="685800" y="1981200"/>
            <a:ext cx="7620000" cy="4343400"/>
          </a:xfrm>
          <a:noFill/>
          <a:ln/>
        </p:spPr>
        <p:txBody>
          <a:bodyPr lIns="90488" tIns="44450" rIns="90488" bIns="44450">
            <a:normAutofit fontScale="92500"/>
          </a:bodyPr>
          <a:lstStyle/>
          <a:p>
            <a:pPr marL="457200" indent="-457200">
              <a:buClrTx/>
              <a:buFont typeface="+mj-lt"/>
              <a:buAutoNum type="arabicPeriod"/>
            </a:pPr>
            <a:r>
              <a:rPr lang="en-US" sz="2400" dirty="0" smtClean="0"/>
              <a:t>List the three most common injuries associated with the foot and discuss the treatment of each injury.</a:t>
            </a:r>
          </a:p>
          <a:p>
            <a:pPr marL="0" indent="0">
              <a:buClrTx/>
              <a:buNone/>
            </a:pPr>
            <a:endParaRPr lang="en-US" sz="2400" dirty="0" smtClean="0"/>
          </a:p>
          <a:p>
            <a:pPr marL="457200" indent="-457200">
              <a:buClrTx/>
              <a:buFont typeface="+mj-lt"/>
              <a:buAutoNum type="arabicPeriod"/>
            </a:pPr>
            <a:r>
              <a:rPr lang="en-US" sz="2400" dirty="0">
                <a:effectLst>
                  <a:outerShdw blurRad="38100" dist="38100" dir="2700000" algn="tl">
                    <a:srgbClr val="FFFFFF"/>
                  </a:outerShdw>
                </a:effectLst>
                <a:latin typeface="Book Antiqua" pitchFamily="18" charset="0"/>
              </a:rPr>
              <a:t>List the six most common injuries associated with the knee and discuss the treatment of each injury</a:t>
            </a:r>
            <a:r>
              <a:rPr lang="en-US" sz="2400" dirty="0" smtClean="0">
                <a:effectLst>
                  <a:outerShdw blurRad="38100" dist="38100" dir="2700000" algn="tl">
                    <a:srgbClr val="FFFFFF"/>
                  </a:outerShdw>
                </a:effectLst>
                <a:latin typeface="Book Antiqua" pitchFamily="18" charset="0"/>
              </a:rPr>
              <a:t>.</a:t>
            </a:r>
          </a:p>
          <a:p>
            <a:pPr marL="0" indent="0">
              <a:buClrTx/>
              <a:buNone/>
            </a:pPr>
            <a:endParaRPr lang="en-US" sz="2400" dirty="0">
              <a:effectLst>
                <a:outerShdw blurRad="38100" dist="38100" dir="2700000" algn="tl">
                  <a:srgbClr val="FFFFFF"/>
                </a:outerShdw>
              </a:effectLst>
              <a:latin typeface="Book Antiqua" pitchFamily="18" charset="0"/>
            </a:endParaRPr>
          </a:p>
          <a:p>
            <a:pPr marL="457200" indent="-457200">
              <a:buClrTx/>
              <a:buFont typeface="+mj-lt"/>
              <a:buAutoNum type="arabicPeriod"/>
            </a:pPr>
            <a:r>
              <a:rPr lang="en-US" sz="2400" dirty="0">
                <a:effectLst>
                  <a:outerShdw blurRad="38100" dist="38100" dir="2700000" algn="tl">
                    <a:srgbClr val="FFFFFF"/>
                  </a:outerShdw>
                </a:effectLst>
                <a:latin typeface="Book Antiqua" pitchFamily="18" charset="0"/>
              </a:rPr>
              <a:t>List the two most common injuries associated with the hand and discuss preventative steps for each injury</a:t>
            </a:r>
            <a:r>
              <a:rPr lang="en-US" sz="2400" dirty="0" smtClean="0">
                <a:effectLst>
                  <a:outerShdw blurRad="38100" dist="38100" dir="2700000" algn="tl">
                    <a:srgbClr val="FFFFFF"/>
                  </a:outerShdw>
                </a:effectLst>
                <a:latin typeface="Book Antiqua" pitchFamily="18" charset="0"/>
              </a:rPr>
              <a:t>.</a:t>
            </a:r>
          </a:p>
          <a:p>
            <a:pPr marL="0" indent="0">
              <a:buClrTx/>
              <a:buNone/>
            </a:pPr>
            <a:endParaRPr lang="en-US" sz="2400" dirty="0">
              <a:effectLst>
                <a:outerShdw blurRad="38100" dist="38100" dir="2700000" algn="tl">
                  <a:srgbClr val="FFFFFF"/>
                </a:outerShdw>
              </a:effectLst>
              <a:latin typeface="Book Antiqua" pitchFamily="18" charset="0"/>
            </a:endParaRPr>
          </a:p>
          <a:p>
            <a:pPr marL="457200" indent="-457200">
              <a:buClrTx/>
              <a:buFont typeface="+mj-lt"/>
              <a:buAutoNum type="arabicPeriod"/>
            </a:pPr>
            <a:r>
              <a:rPr lang="en-US" sz="2400" dirty="0" smtClean="0"/>
              <a:t>List three </a:t>
            </a:r>
            <a:r>
              <a:rPr lang="en-US" sz="2400" dirty="0"/>
              <a:t>common </a:t>
            </a:r>
            <a:r>
              <a:rPr lang="en-US" sz="2400" dirty="0" smtClean="0"/>
              <a:t>issues </a:t>
            </a:r>
            <a:r>
              <a:rPr lang="en-US" sz="2400" dirty="0"/>
              <a:t>associated with the saddle and discuss </a:t>
            </a:r>
            <a:r>
              <a:rPr lang="en-US" sz="2400" dirty="0" smtClean="0"/>
              <a:t>preventative steps and treatment.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dissolve">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987">
                                            <p:txEl>
                                              <p:pRg st="2" end="2"/>
                                            </p:txEl>
                                          </p:spTgt>
                                        </p:tgtEl>
                                        <p:attrNameLst>
                                          <p:attrName>style.visibility</p:attrName>
                                        </p:attrNameLst>
                                      </p:cBhvr>
                                      <p:to>
                                        <p:strVal val="visible"/>
                                      </p:to>
                                    </p:set>
                                    <p:animEffect transition="in" filter="dissolve">
                                      <p:cBhvr>
                                        <p:cTn id="12" dur="500"/>
                                        <p:tgtEl>
                                          <p:spTgt spid="419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animEffect transition="in" filter="dissolve">
                                      <p:cBhvr>
                                        <p:cTn id="17" dur="500"/>
                                        <p:tgtEl>
                                          <p:spTgt spid="419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987">
                                            <p:txEl>
                                              <p:pRg st="6" end="6"/>
                                            </p:txEl>
                                          </p:spTgt>
                                        </p:tgtEl>
                                        <p:attrNameLst>
                                          <p:attrName>style.visibility</p:attrName>
                                        </p:attrNameLst>
                                      </p:cBhvr>
                                      <p:to>
                                        <p:strVal val="visible"/>
                                      </p:to>
                                    </p:set>
                                    <p:animEffect transition="in" filter="dissolve">
                                      <p:cBhvr>
                                        <p:cTn id="22" dur="500"/>
                                        <p:tgtEl>
                                          <p:spTgt spid="41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76600"/>
            <a:ext cx="8229600" cy="1143000"/>
          </a:xfrm>
        </p:spPr>
        <p:txBody>
          <a:bodyPr>
            <a:normAutofit/>
          </a:bodyPr>
          <a:lstStyle/>
          <a:p>
            <a:r>
              <a:rPr lang="en-US" sz="4000" b="1" dirty="0" smtClean="0"/>
              <a:t>Treatment</a:t>
            </a:r>
            <a:endParaRPr lang="en-US" sz="4000" b="1" dirty="0"/>
          </a:p>
        </p:txBody>
      </p:sp>
      <p:sp>
        <p:nvSpPr>
          <p:cNvPr id="4" name="Rectangle 3"/>
          <p:cNvSpPr>
            <a:spLocks noGrp="1" noChangeArrowheads="1"/>
          </p:cNvSpPr>
          <p:nvPr>
            <p:ph idx="1"/>
          </p:nvPr>
        </p:nvSpPr>
        <p:spPr>
          <a:xfrm>
            <a:off x="685800" y="4572000"/>
            <a:ext cx="8229600" cy="1752600"/>
          </a:xfrm>
          <a:noFill/>
          <a:ln/>
        </p:spPr>
        <p:txBody>
          <a:bodyPr lIns="90488" tIns="44450" rIns="90488" bIns="44450">
            <a:normAutofit/>
          </a:bodyPr>
          <a:lstStyle/>
          <a:p>
            <a:pPr marL="514350" indent="-514350">
              <a:buClrTx/>
              <a:buFontTx/>
              <a:buAutoNum type="arabicPeriod"/>
            </a:pPr>
            <a:r>
              <a:rPr lang="en-US" dirty="0" smtClean="0"/>
              <a:t>Check seat height – usually too low</a:t>
            </a:r>
          </a:p>
          <a:p>
            <a:pPr marL="514350" indent="-514350">
              <a:buClrTx/>
              <a:buFontTx/>
              <a:buAutoNum type="arabicPeriod"/>
            </a:pPr>
            <a:r>
              <a:rPr lang="en-US" dirty="0" smtClean="0"/>
              <a:t>Ice the knee </a:t>
            </a:r>
            <a:r>
              <a:rPr lang="en-US" dirty="0"/>
              <a:t>after riding</a:t>
            </a:r>
            <a:r>
              <a:rPr lang="en-US" dirty="0" smtClean="0"/>
              <a:t>.</a:t>
            </a:r>
          </a:p>
          <a:p>
            <a:pPr marL="514350" indent="-514350">
              <a:buClrTx/>
              <a:buFontTx/>
              <a:buAutoNum type="arabicPeriod"/>
            </a:pPr>
            <a:r>
              <a:rPr lang="en-US" dirty="0" smtClean="0"/>
              <a:t>Spin </a:t>
            </a:r>
            <a:r>
              <a:rPr lang="en-US" dirty="0"/>
              <a:t>in low gears with cadence above 80 </a:t>
            </a:r>
            <a:r>
              <a:rPr lang="en-US" dirty="0" smtClean="0"/>
              <a:t>RPM.</a:t>
            </a:r>
            <a:endParaRPr lang="en-US" dirty="0"/>
          </a:p>
        </p:txBody>
      </p:sp>
      <p:sp>
        <p:nvSpPr>
          <p:cNvPr id="5" name="Rectangle 3"/>
          <p:cNvSpPr txBox="1">
            <a:spLocks noChangeArrowheads="1"/>
          </p:cNvSpPr>
          <p:nvPr/>
        </p:nvSpPr>
        <p:spPr>
          <a:xfrm>
            <a:off x="457200" y="1981200"/>
            <a:ext cx="8229600" cy="1447800"/>
          </a:xfrm>
          <a:prstGeom prst="rect">
            <a:avLst/>
          </a:prstGeom>
          <a:noFill/>
          <a:ln/>
        </p:spPr>
        <p:txBody>
          <a:bodyPr vert="horz" lIns="90488" tIns="44450" rIns="90488" bIns="44450">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lang="en-US" sz="2600" dirty="0" smtClean="0"/>
              <a:t>   </a:t>
            </a:r>
            <a:r>
              <a:rPr lang="en-US" sz="2200" dirty="0" smtClean="0"/>
              <a:t>Inflammation of the patella tendon, the area is tender to the touch, there is pain during and after riding.  Sometimes the tendon itself seems to change shape due to swelling.</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itle 1"/>
          <p:cNvSpPr txBox="1">
            <a:spLocks/>
          </p:cNvSpPr>
          <p:nvPr/>
        </p:nvSpPr>
        <p:spPr>
          <a:xfrm>
            <a:off x="609600" y="6858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solidFill>
                <a:effectLst/>
                <a:uLnTx/>
                <a:uFillTx/>
                <a:latin typeface="+mj-lt"/>
                <a:ea typeface="+mj-ea"/>
                <a:cs typeface="+mj-cs"/>
              </a:rPr>
              <a:t>Symptoms</a:t>
            </a:r>
            <a:endParaRPr kumimoji="0" lang="en-US" sz="4000" b="1"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661177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457200" y="1066800"/>
            <a:ext cx="8229600" cy="5257800"/>
          </a:xfrm>
          <a:noFill/>
          <a:ln/>
        </p:spPr>
        <p:txBody>
          <a:bodyPr lIns="90488" tIns="44450" rIns="90488" bIns="44450"/>
          <a:lstStyle/>
          <a:p>
            <a:pPr>
              <a:buFontTx/>
              <a:buNone/>
            </a:pPr>
            <a:r>
              <a:rPr lang="en-US" b="1" dirty="0" smtClean="0"/>
              <a:t>Quadricep </a:t>
            </a:r>
            <a:r>
              <a:rPr lang="en-US" b="1" dirty="0"/>
              <a:t>Tendonitis </a:t>
            </a:r>
            <a:r>
              <a:rPr lang="en-US" dirty="0"/>
              <a:t>- </a:t>
            </a:r>
            <a:r>
              <a:rPr lang="en-US" sz="2000" dirty="0"/>
              <a:t>inflammation of the </a:t>
            </a:r>
            <a:r>
              <a:rPr lang="en-US" sz="2000" dirty="0" smtClean="0"/>
              <a:t>quadriceps </a:t>
            </a:r>
            <a:r>
              <a:rPr lang="en-US" sz="2000" dirty="0"/>
              <a:t>tendon where it meets and passes over the knee cap.</a:t>
            </a:r>
          </a:p>
          <a:p>
            <a:pPr>
              <a:buFontTx/>
              <a:buNone/>
            </a:pPr>
            <a:endParaRPr lang="en-US" i="1" dirty="0" smtClean="0"/>
          </a:p>
          <a:p>
            <a:pPr>
              <a:buFontTx/>
              <a:buNone/>
            </a:pPr>
            <a:r>
              <a:rPr lang="en-US" b="1" dirty="0" smtClean="0"/>
              <a:t> </a:t>
            </a:r>
            <a:endParaRPr lang="en-US" dirty="0"/>
          </a:p>
        </p:txBody>
      </p:sp>
      <p:sp>
        <p:nvSpPr>
          <p:cNvPr id="5" name="Title 1"/>
          <p:cNvSpPr>
            <a:spLocks noGrp="1"/>
          </p:cNvSpPr>
          <p:nvPr>
            <p:ph type="title"/>
          </p:nvPr>
        </p:nvSpPr>
        <p:spPr>
          <a:xfrm>
            <a:off x="457200" y="3733800"/>
            <a:ext cx="8229600" cy="1143000"/>
          </a:xfrm>
        </p:spPr>
        <p:txBody>
          <a:bodyPr>
            <a:normAutofit/>
          </a:bodyPr>
          <a:lstStyle/>
          <a:p>
            <a:r>
              <a:rPr lang="en-US" sz="3000" b="1" dirty="0" smtClean="0"/>
              <a:t>Treatment</a:t>
            </a:r>
            <a:endParaRPr lang="en-US" sz="3000" b="1" dirty="0"/>
          </a:p>
        </p:txBody>
      </p:sp>
      <p:sp>
        <p:nvSpPr>
          <p:cNvPr id="6" name="Rectangle 3"/>
          <p:cNvSpPr txBox="1">
            <a:spLocks noChangeArrowheads="1"/>
          </p:cNvSpPr>
          <p:nvPr/>
        </p:nvSpPr>
        <p:spPr>
          <a:xfrm>
            <a:off x="609600" y="4953000"/>
            <a:ext cx="8229600" cy="1524000"/>
          </a:xfrm>
          <a:prstGeom prst="rect">
            <a:avLst/>
          </a:prstGeom>
          <a:noFill/>
          <a:ln/>
        </p:spPr>
        <p:txBody>
          <a:bodyPr vert="horz" lIns="90488" tIns="44450" rIns="90488" bIns="44450">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1. Check seat height – usually too low.</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2. Ice knee.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3. Spin in low gears.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4. Use anti-inflammatory medication.</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
          <p:cNvSpPr txBox="1">
            <a:spLocks/>
          </p:cNvSpPr>
          <p:nvPr/>
        </p:nvSpPr>
        <p:spPr>
          <a:xfrm>
            <a:off x="381000" y="15240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tx2"/>
                </a:solidFill>
                <a:effectLst/>
                <a:uLnTx/>
                <a:uFillTx/>
                <a:latin typeface="+mj-lt"/>
                <a:ea typeface="+mj-ea"/>
                <a:cs typeface="+mj-cs"/>
              </a:rPr>
              <a:t>Symptoms</a:t>
            </a:r>
            <a:endParaRPr kumimoji="0" lang="en-US" sz="3000" b="1" i="0" u="none" strike="noStrike" kern="1200" cap="none" spc="0" normalizeH="0" baseline="0" noProof="0" dirty="0">
              <a:ln>
                <a:noFill/>
              </a:ln>
              <a:solidFill>
                <a:schemeClr val="tx2"/>
              </a:solidFill>
              <a:effectLst/>
              <a:uLnTx/>
              <a:uFillTx/>
              <a:latin typeface="+mj-lt"/>
              <a:ea typeface="+mj-ea"/>
              <a:cs typeface="+mj-cs"/>
            </a:endParaRPr>
          </a:p>
        </p:txBody>
      </p:sp>
      <p:sp>
        <p:nvSpPr>
          <p:cNvPr id="8" name="Rectangle 3"/>
          <p:cNvSpPr txBox="1">
            <a:spLocks noChangeArrowheads="1"/>
          </p:cNvSpPr>
          <p:nvPr/>
        </p:nvSpPr>
        <p:spPr>
          <a:xfrm>
            <a:off x="457200" y="2667000"/>
            <a:ext cx="8229600" cy="1371600"/>
          </a:xfrm>
          <a:prstGeom prst="rect">
            <a:avLst/>
          </a:prstGeom>
          <a:noFill/>
          <a:ln/>
        </p:spPr>
        <p:txBody>
          <a:bodyPr vert="horz" lIns="90488" tIns="44450" rIns="90488" bIns="44450">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Inflammation of the quadriceps</a:t>
            </a:r>
            <a:r>
              <a:rPr kumimoji="0" lang="en-US" sz="2600" b="0" i="0" u="none" strike="noStrike" kern="1200" cap="none" spc="0" normalizeH="0" noProof="0" dirty="0" smtClean="0">
                <a:ln>
                  <a:noFill/>
                </a:ln>
                <a:solidFill>
                  <a:schemeClr val="tx1"/>
                </a:solidFill>
                <a:effectLst/>
                <a:uLnTx/>
                <a:uFillTx/>
                <a:latin typeface="+mn-lt"/>
                <a:ea typeface="+mn-ea"/>
                <a:cs typeface="+mn-cs"/>
              </a:rPr>
              <a:t> tendon that causes pain to the touch, with swelling above the kneecap, about 3” up the thigh.</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196412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r>
              <a:rPr lang="en-US" sz="3000" b="1" dirty="0" smtClean="0"/>
              <a:t>Hamstring Tendon Strain </a:t>
            </a:r>
            <a:r>
              <a:rPr lang="en-US" dirty="0" smtClean="0"/>
              <a:t>- stretching of the large tendons behind the knee and thigh.</a:t>
            </a:r>
            <a:endParaRPr lang="en-US" dirty="0"/>
          </a:p>
        </p:txBody>
      </p:sp>
      <p:sp>
        <p:nvSpPr>
          <p:cNvPr id="4" name="Rectangle 3"/>
          <p:cNvSpPr txBox="1">
            <a:spLocks noChangeArrowheads="1"/>
          </p:cNvSpPr>
          <p:nvPr/>
        </p:nvSpPr>
        <p:spPr>
          <a:xfrm>
            <a:off x="457200" y="4724400"/>
            <a:ext cx="8229600" cy="1981200"/>
          </a:xfrm>
          <a:prstGeom prst="rect">
            <a:avLst/>
          </a:prstGeom>
          <a:noFill/>
          <a:ln/>
        </p:spPr>
        <p:txBody>
          <a:bodyPr vert="horz" lIns="90488" tIns="44450" rIns="90488" bIns="44450">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Check seat height – usually to</a:t>
            </a:r>
            <a:r>
              <a:rPr kumimoji="0" lang="en-US" sz="2100" b="0" i="0" u="none" strike="noStrike" kern="1200" cap="none" spc="0" normalizeH="0" noProof="0" dirty="0" smtClean="0">
                <a:ln>
                  <a:noFill/>
                </a:ln>
                <a:solidFill>
                  <a:schemeClr val="tx1"/>
                </a:solidFill>
                <a:effectLst/>
                <a:uLnTx/>
                <a:uFillTx/>
                <a:latin typeface="+mn-lt"/>
                <a:ea typeface="+mn-ea"/>
                <a:cs typeface="+mn-cs"/>
              </a:rPr>
              <a:t> </a:t>
            </a:r>
            <a:r>
              <a:rPr kumimoji="0" lang="en-US" sz="2100" b="0" i="0" u="sng" strike="noStrike" kern="1200" cap="none" spc="0" normalizeH="0" noProof="0" dirty="0" smtClean="0">
                <a:ln>
                  <a:noFill/>
                </a:ln>
                <a:solidFill>
                  <a:schemeClr val="tx1"/>
                </a:solidFill>
                <a:effectLst/>
                <a:uLnTx/>
                <a:uFillTx/>
                <a:latin typeface="+mn-lt"/>
                <a:ea typeface="+mn-ea"/>
                <a:cs typeface="+mn-cs"/>
              </a:rPr>
              <a:t>HIGH</a:t>
            </a:r>
            <a:r>
              <a:rPr kumimoji="0" lang="en-US" sz="2100" b="0" i="0" u="none" strike="noStrike" kern="1200" cap="none" spc="0" normalizeH="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Char char="-"/>
              <a:tabLst/>
              <a:defRPr/>
            </a:pPr>
            <a:r>
              <a:rPr lang="en-US" sz="2100" dirty="0" smtClean="0"/>
              <a:t>Spin in low gears.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Do not use cleated shoes and do not pull up in the pedaling</a:t>
            </a:r>
            <a:r>
              <a:rPr kumimoji="0" lang="en-US" sz="2100" b="0" i="0" u="none" strike="noStrike" kern="1200" cap="none" spc="0" normalizeH="0" noProof="0" dirty="0" smtClean="0">
                <a:ln>
                  <a:noFill/>
                </a:ln>
                <a:solidFill>
                  <a:schemeClr val="tx1"/>
                </a:solidFill>
                <a:effectLst/>
                <a:uLnTx/>
                <a:uFillTx/>
                <a:latin typeface="+mn-lt"/>
                <a:ea typeface="+mn-ea"/>
                <a:cs typeface="+mn-cs"/>
              </a:rPr>
              <a:t> motion.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Char char="-"/>
              <a:tabLst/>
              <a:defRPr/>
            </a:pPr>
            <a:r>
              <a:rPr lang="en-US" sz="2100" baseline="0" dirty="0" smtClean="0"/>
              <a:t>Afte</a:t>
            </a:r>
            <a:r>
              <a:rPr lang="en-US" sz="2100" dirty="0" smtClean="0"/>
              <a:t>r riding, gently stretch the hamstring and apply ice.</a:t>
            </a:r>
            <a:endParaRPr kumimoji="0" lang="en-US" sz="21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itle 1"/>
          <p:cNvSpPr>
            <a:spLocks noGrp="1"/>
          </p:cNvSpPr>
          <p:nvPr>
            <p:ph type="title"/>
          </p:nvPr>
        </p:nvSpPr>
        <p:spPr>
          <a:xfrm>
            <a:off x="381000" y="3505200"/>
            <a:ext cx="8229600" cy="1143000"/>
          </a:xfrm>
        </p:spPr>
        <p:txBody>
          <a:bodyPr>
            <a:normAutofit/>
          </a:bodyPr>
          <a:lstStyle/>
          <a:p>
            <a:r>
              <a:rPr lang="en-US" sz="3000" b="1" dirty="0" smtClean="0"/>
              <a:t>Treatment</a:t>
            </a:r>
            <a:endParaRPr lang="en-US" sz="3000" b="1" dirty="0"/>
          </a:p>
        </p:txBody>
      </p:sp>
      <p:sp>
        <p:nvSpPr>
          <p:cNvPr id="6" name="Title 1"/>
          <p:cNvSpPr txBox="1">
            <a:spLocks/>
          </p:cNvSpPr>
          <p:nvPr/>
        </p:nvSpPr>
        <p:spPr>
          <a:xfrm>
            <a:off x="381000" y="15240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tx2"/>
                </a:solidFill>
                <a:effectLst/>
                <a:uLnTx/>
                <a:uFillTx/>
                <a:latin typeface="+mj-lt"/>
                <a:ea typeface="+mj-ea"/>
                <a:cs typeface="+mj-cs"/>
              </a:rPr>
              <a:t>Symptoms</a:t>
            </a:r>
            <a:endParaRPr kumimoji="0" lang="en-US" sz="3000" b="1" i="0" u="none" strike="noStrike" kern="1200" cap="none" spc="0" normalizeH="0" baseline="0" noProof="0" dirty="0">
              <a:ln>
                <a:noFill/>
              </a:ln>
              <a:solidFill>
                <a:schemeClr val="tx2"/>
              </a:solidFill>
              <a:effectLst/>
              <a:uLnTx/>
              <a:uFillTx/>
              <a:latin typeface="+mj-lt"/>
              <a:ea typeface="+mj-ea"/>
              <a:cs typeface="+mj-cs"/>
            </a:endParaRPr>
          </a:p>
        </p:txBody>
      </p:sp>
      <p:sp>
        <p:nvSpPr>
          <p:cNvPr id="7" name="Rectangle 3"/>
          <p:cNvSpPr txBox="1">
            <a:spLocks noChangeArrowheads="1"/>
          </p:cNvSpPr>
          <p:nvPr/>
        </p:nvSpPr>
        <p:spPr>
          <a:xfrm>
            <a:off x="457200" y="2667000"/>
            <a:ext cx="8229600" cy="1371600"/>
          </a:xfrm>
          <a:prstGeom prst="rect">
            <a:avLst/>
          </a:prstGeom>
          <a:noFill/>
          <a:ln/>
        </p:spPr>
        <p:txBody>
          <a:bodyPr vert="horz" lIns="90488" tIns="44450" rIns="90488" bIns="44450">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Pain at the back of the knee and thigh,</a:t>
            </a:r>
            <a:r>
              <a:rPr kumimoji="0" lang="en-US" sz="2600" b="0" i="0" u="none" strike="noStrike" kern="1200" cap="none" spc="0" normalizeH="0" noProof="0" dirty="0" smtClean="0">
                <a:ln>
                  <a:noFill/>
                </a:ln>
                <a:solidFill>
                  <a:schemeClr val="tx1"/>
                </a:solidFill>
                <a:effectLst/>
                <a:uLnTx/>
                <a:uFillTx/>
                <a:latin typeface="+mn-lt"/>
                <a:ea typeface="+mn-ea"/>
                <a:cs typeface="+mn-cs"/>
              </a:rPr>
              <a:t> and the tendon behind the knee leading up to the buttocks is sore and tender to the touch.</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25545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Hand Injuries</a:t>
            </a:r>
            <a:endParaRPr lang="en-US" b="1" dirty="0"/>
          </a:p>
        </p:txBody>
      </p:sp>
      <p:sp>
        <p:nvSpPr>
          <p:cNvPr id="3" name="Content Placeholder 2"/>
          <p:cNvSpPr>
            <a:spLocks noGrp="1"/>
          </p:cNvSpPr>
          <p:nvPr>
            <p:ph idx="1"/>
          </p:nvPr>
        </p:nvSpPr>
        <p:spPr/>
        <p:txBody>
          <a:bodyPr/>
          <a:lstStyle/>
          <a:p>
            <a:r>
              <a:rPr lang="en-US" b="1" dirty="0" smtClean="0"/>
              <a:t>Guyon’s Syndrome - </a:t>
            </a:r>
            <a:r>
              <a:rPr lang="en-US" dirty="0" smtClean="0"/>
              <a:t>a compression of the nerves running along the underside of the palm and extending into the little and ring.</a:t>
            </a:r>
          </a:p>
          <a:p>
            <a:endParaRPr lang="en-US" dirty="0" smtClean="0"/>
          </a:p>
          <a:p>
            <a:endParaRPr lang="en-US" dirty="0" smtClean="0"/>
          </a:p>
          <a:p>
            <a:endParaRPr lang="en-US" dirty="0" smtClean="0"/>
          </a:p>
          <a:p>
            <a:pPr>
              <a:buNone/>
            </a:pPr>
            <a:endParaRPr lang="en-US" dirty="0"/>
          </a:p>
        </p:txBody>
      </p:sp>
      <p:pic>
        <p:nvPicPr>
          <p:cNvPr id="5" name="Picture 4"/>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743200" y="3276600"/>
            <a:ext cx="3048000" cy="3048000"/>
          </a:xfrm>
          <a:prstGeom prst="rect">
            <a:avLst/>
          </a:prstGeom>
          <a:noFill/>
          <a:ln>
            <a:noFill/>
          </a:ln>
        </p:spPr>
      </p:pic>
    </p:spTree>
    <p:extLst>
      <p:ext uri="{BB962C8B-B14F-4D97-AF65-F5344CB8AC3E}">
        <p14:creationId xmlns:p14="http://schemas.microsoft.com/office/powerpoint/2010/main" val="2960632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lstStyle/>
          <a:p>
            <a:r>
              <a:rPr lang="en-US" b="1" dirty="0" smtClean="0"/>
              <a:t>Carpel Tunnel Syndrome (CTS) - </a:t>
            </a:r>
            <a:r>
              <a:rPr lang="en-US" dirty="0" smtClean="0"/>
              <a:t>a compression of the large nerve that supplies power and sensation to the thumb, middle and index finger.</a:t>
            </a:r>
            <a:endParaRPr lang="en-US" dirty="0"/>
          </a:p>
        </p:txBody>
      </p:sp>
      <p:pic>
        <p:nvPicPr>
          <p:cNvPr id="5" name="Picture 4"/>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743200" y="3276600"/>
            <a:ext cx="3048000" cy="3048000"/>
          </a:xfrm>
          <a:prstGeom prst="rect">
            <a:avLst/>
          </a:prstGeom>
          <a:noFill/>
          <a:ln>
            <a:noFill/>
          </a:ln>
        </p:spPr>
      </p:pic>
    </p:spTree>
    <p:extLst>
      <p:ext uri="{BB962C8B-B14F-4D97-AF65-F5344CB8AC3E}">
        <p14:creationId xmlns:p14="http://schemas.microsoft.com/office/powerpoint/2010/main" val="120375912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a:ln/>
        </p:spPr>
        <p:txBody>
          <a:bodyPr lIns="90488" tIns="44450" rIns="90488" bIns="44450">
            <a:normAutofit/>
          </a:bodyPr>
          <a:lstStyle/>
          <a:p>
            <a:r>
              <a:rPr lang="en-US" b="1" dirty="0" smtClean="0">
                <a:solidFill>
                  <a:schemeClr val="tx1"/>
                </a:solidFill>
              </a:rPr>
              <a:t>Treatment</a:t>
            </a:r>
            <a:endParaRPr lang="en-US" b="1" dirty="0">
              <a:solidFill>
                <a:schemeClr val="tx1"/>
              </a:solidFill>
            </a:endParaRPr>
          </a:p>
        </p:txBody>
      </p:sp>
      <p:sp>
        <p:nvSpPr>
          <p:cNvPr id="64515" name="Rectangle 3"/>
          <p:cNvSpPr>
            <a:spLocks noGrp="1" noChangeArrowheads="1"/>
          </p:cNvSpPr>
          <p:nvPr>
            <p:ph type="body" idx="1"/>
          </p:nvPr>
        </p:nvSpPr>
        <p:spPr>
          <a:noFill/>
          <a:ln/>
        </p:spPr>
        <p:txBody>
          <a:bodyPr lIns="90488" tIns="44450" rIns="90488" bIns="44450"/>
          <a:lstStyle/>
          <a:p>
            <a:pPr>
              <a:buFontTx/>
              <a:buNone/>
            </a:pPr>
            <a:r>
              <a:rPr lang="en-US" dirty="0"/>
              <a:t>1. Wear padded gloves.</a:t>
            </a:r>
          </a:p>
          <a:p>
            <a:pPr>
              <a:buFontTx/>
              <a:buNone/>
            </a:pPr>
            <a:endParaRPr lang="en-US" dirty="0"/>
          </a:p>
          <a:p>
            <a:pPr>
              <a:buFontTx/>
              <a:buNone/>
            </a:pPr>
            <a:r>
              <a:rPr lang="en-US" dirty="0"/>
              <a:t>2. Get in proper position.</a:t>
            </a:r>
          </a:p>
          <a:p>
            <a:pPr>
              <a:buFontTx/>
              <a:buNone/>
            </a:pPr>
            <a:endParaRPr lang="en-US" dirty="0"/>
          </a:p>
          <a:p>
            <a:pPr>
              <a:buFontTx/>
              <a:buNone/>
            </a:pPr>
            <a:r>
              <a:rPr lang="en-US" dirty="0"/>
              <a:t>3. Stretch hands before riding.</a:t>
            </a:r>
          </a:p>
          <a:p>
            <a:pPr>
              <a:buFontTx/>
              <a:buNone/>
            </a:pPr>
            <a:endParaRPr lang="en-US" dirty="0"/>
          </a:p>
          <a:p>
            <a:pPr>
              <a:buFontTx/>
              <a:buNone/>
            </a:pPr>
            <a:r>
              <a:rPr lang="en-US" dirty="0"/>
              <a:t>4. Use padded grips on handlebars.</a:t>
            </a:r>
          </a:p>
        </p:txBody>
      </p:sp>
      <p:pic>
        <p:nvPicPr>
          <p:cNvPr id="4" name="Picture 3" descr="Spenco glove.jpg"/>
          <p:cNvPicPr>
            <a:picLocks noChangeAspect="1"/>
          </p:cNvPicPr>
          <p:nvPr/>
        </p:nvPicPr>
        <p:blipFill>
          <a:blip r:embed="rId3" cstate="print"/>
          <a:stretch>
            <a:fillRect/>
          </a:stretch>
        </p:blipFill>
        <p:spPr>
          <a:xfrm>
            <a:off x="5334000" y="1447800"/>
            <a:ext cx="1676400" cy="2466975"/>
          </a:xfrm>
          <a:prstGeom prst="rect">
            <a:avLst/>
          </a:prstGeom>
        </p:spPr>
      </p:pic>
      <p:pic>
        <p:nvPicPr>
          <p:cNvPr id="5" name="Picture 4" descr="Spenco logo.jpg"/>
          <p:cNvPicPr>
            <a:picLocks noChangeAspect="1"/>
          </p:cNvPicPr>
          <p:nvPr/>
        </p:nvPicPr>
        <p:blipFill>
          <a:blip r:embed="rId4" cstate="print"/>
          <a:stretch>
            <a:fillRect/>
          </a:stretch>
        </p:blipFill>
        <p:spPr>
          <a:xfrm>
            <a:off x="6324600" y="3886200"/>
            <a:ext cx="1095375" cy="419100"/>
          </a:xfrm>
          <a:prstGeom prst="rect">
            <a:avLst/>
          </a:prstGeom>
        </p:spPr>
      </p:pic>
      <p:pic>
        <p:nvPicPr>
          <p:cNvPr id="6" name="Picture 5" descr="Ergo bicycle grip.bmp"/>
          <p:cNvPicPr>
            <a:picLocks noChangeAspect="1"/>
          </p:cNvPicPr>
          <p:nvPr/>
        </p:nvPicPr>
        <p:blipFill>
          <a:blip r:embed="rId5" cstate="print"/>
          <a:stretch>
            <a:fillRect/>
          </a:stretch>
        </p:blipFill>
        <p:spPr>
          <a:xfrm>
            <a:off x="5486400" y="5257800"/>
            <a:ext cx="1885714" cy="1247619"/>
          </a:xfrm>
          <a:prstGeom prst="rect">
            <a:avLst/>
          </a:prstGeom>
        </p:spPr>
      </p:pic>
    </p:spTree>
    <p:extLst>
      <p:ext uri="{BB962C8B-B14F-4D97-AF65-F5344CB8AC3E}">
        <p14:creationId xmlns:p14="http://schemas.microsoft.com/office/powerpoint/2010/main" val="10871401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dissolve">
                                      <p:cBhvr>
                                        <p:cTn id="7" dur="500"/>
                                        <p:tgtEl>
                                          <p:spTgt spid="6451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4515">
                                            <p:txEl>
                                              <p:pRg st="2" end="2"/>
                                            </p:txEl>
                                          </p:spTgt>
                                        </p:tgtEl>
                                        <p:attrNameLst>
                                          <p:attrName>style.visibility</p:attrName>
                                        </p:attrNameLst>
                                      </p:cBhvr>
                                      <p:to>
                                        <p:strVal val="visible"/>
                                      </p:to>
                                    </p:set>
                                    <p:animEffect transition="in" filter="dissolve">
                                      <p:cBhvr>
                                        <p:cTn id="10" dur="500"/>
                                        <p:tgtEl>
                                          <p:spTgt spid="64515">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4515">
                                            <p:txEl>
                                              <p:pRg st="4" end="4"/>
                                            </p:txEl>
                                          </p:spTgt>
                                        </p:tgtEl>
                                        <p:attrNameLst>
                                          <p:attrName>style.visibility</p:attrName>
                                        </p:attrNameLst>
                                      </p:cBhvr>
                                      <p:to>
                                        <p:strVal val="visible"/>
                                      </p:to>
                                    </p:set>
                                    <p:animEffect transition="in" filter="dissolve">
                                      <p:cBhvr>
                                        <p:cTn id="13" dur="500"/>
                                        <p:tgtEl>
                                          <p:spTgt spid="64515">
                                            <p:txEl>
                                              <p:pRg st="4" end="4"/>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4515">
                                            <p:txEl>
                                              <p:pRg st="6" end="6"/>
                                            </p:txEl>
                                          </p:spTgt>
                                        </p:tgtEl>
                                        <p:attrNameLst>
                                          <p:attrName>style.visibility</p:attrName>
                                        </p:attrNameLst>
                                      </p:cBhvr>
                                      <p:to>
                                        <p:strVal val="visible"/>
                                      </p:to>
                                    </p:set>
                                    <p:animEffect transition="in" filter="dissolve">
                                      <p:cBhvr>
                                        <p:cTn id="16" dur="500"/>
                                        <p:tgtEl>
                                          <p:spTgt spid="645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uiExpand="1"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762000"/>
            <a:ext cx="7772400" cy="1143000"/>
          </a:xfrm>
          <a:noFill/>
          <a:ln/>
        </p:spPr>
        <p:txBody>
          <a:bodyPr lIns="90488" tIns="44450" rIns="90488" bIns="44450"/>
          <a:lstStyle/>
          <a:p>
            <a:r>
              <a:rPr lang="en-US" sz="4800" b="1" dirty="0" smtClean="0"/>
              <a:t>Saddle Injuries</a:t>
            </a:r>
            <a:endParaRPr lang="en-US" sz="4800" b="1" dirty="0"/>
          </a:p>
        </p:txBody>
      </p:sp>
      <p:sp>
        <p:nvSpPr>
          <p:cNvPr id="44035" name="Rectangle 3"/>
          <p:cNvSpPr>
            <a:spLocks noGrp="1" noChangeArrowheads="1"/>
          </p:cNvSpPr>
          <p:nvPr>
            <p:ph type="body" idx="1"/>
          </p:nvPr>
        </p:nvSpPr>
        <p:spPr>
          <a:xfrm>
            <a:off x="533400" y="2133600"/>
            <a:ext cx="7772400" cy="4114800"/>
          </a:xfrm>
          <a:noFill/>
          <a:ln/>
        </p:spPr>
        <p:txBody>
          <a:bodyPr lIns="90488" tIns="44450" rIns="90488" bIns="44450"/>
          <a:lstStyle/>
          <a:p>
            <a:pPr>
              <a:lnSpc>
                <a:spcPct val="150000"/>
              </a:lnSpc>
              <a:buFontTx/>
              <a:buNone/>
            </a:pPr>
            <a:r>
              <a:rPr lang="en-US" sz="2800" dirty="0" smtClean="0"/>
              <a:t>Bicycle officers:</a:t>
            </a:r>
          </a:p>
          <a:p>
            <a:pPr>
              <a:lnSpc>
                <a:spcPct val="150000"/>
              </a:lnSpc>
              <a:buFontTx/>
              <a:buNone/>
            </a:pPr>
            <a:r>
              <a:rPr lang="en-US" sz="2800" dirty="0" smtClean="0"/>
              <a:t>	- Ride an average of 15-40 miles per day.</a:t>
            </a:r>
          </a:p>
          <a:p>
            <a:pPr>
              <a:lnSpc>
                <a:spcPct val="150000"/>
              </a:lnSpc>
              <a:buFontTx/>
              <a:buNone/>
            </a:pPr>
            <a:r>
              <a:rPr lang="en-US" sz="2800" dirty="0" smtClean="0"/>
              <a:t>	- Three points of contact on bike, most notably the saddle.</a:t>
            </a:r>
          </a:p>
          <a:p>
            <a:pPr>
              <a:lnSpc>
                <a:spcPct val="150000"/>
              </a:lnSpc>
              <a:buFontTx/>
              <a:buNone/>
            </a:pPr>
            <a:r>
              <a:rPr lang="en-US" sz="2800" dirty="0" smtClean="0"/>
              <a:t>	-  Most common complaint of police cyclists.</a:t>
            </a:r>
            <a:endParaRPr lang="en-US"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Saddle Injuries</a:t>
            </a:r>
            <a:endParaRPr lang="en-US" b="1" dirty="0"/>
          </a:p>
        </p:txBody>
      </p:sp>
      <p:sp>
        <p:nvSpPr>
          <p:cNvPr id="3" name="Content Placeholder 2"/>
          <p:cNvSpPr>
            <a:spLocks noGrp="1"/>
          </p:cNvSpPr>
          <p:nvPr>
            <p:ph idx="1"/>
          </p:nvPr>
        </p:nvSpPr>
        <p:spPr>
          <a:xfrm>
            <a:off x="457200" y="2286000"/>
            <a:ext cx="8229600" cy="4038600"/>
          </a:xfrm>
        </p:spPr>
        <p:txBody>
          <a:bodyPr/>
          <a:lstStyle/>
          <a:p>
            <a:pPr marL="0" indent="0">
              <a:lnSpc>
                <a:spcPct val="90000"/>
              </a:lnSpc>
              <a:buNone/>
            </a:pPr>
            <a:r>
              <a:rPr lang="en-US" sz="2800" dirty="0" smtClean="0">
                <a:solidFill>
                  <a:srgbClr val="000000"/>
                </a:solidFill>
              </a:rPr>
              <a:t>1.  Pressure to the </a:t>
            </a:r>
            <a:r>
              <a:rPr lang="en-US" sz="2800" i="1" dirty="0" smtClean="0">
                <a:solidFill>
                  <a:srgbClr val="000000"/>
                </a:solidFill>
              </a:rPr>
              <a:t>ischial tuberosities</a:t>
            </a:r>
            <a:r>
              <a:rPr lang="en-US" sz="2800" dirty="0" smtClean="0">
                <a:solidFill>
                  <a:srgbClr val="000000"/>
                </a:solidFill>
              </a:rPr>
              <a:t>.</a:t>
            </a:r>
          </a:p>
          <a:p>
            <a:pPr marL="514350" indent="-514350">
              <a:lnSpc>
                <a:spcPct val="90000"/>
              </a:lnSpc>
              <a:buClrTx/>
              <a:buAutoNum type="arabicPeriod"/>
            </a:pPr>
            <a:endParaRPr lang="en-US" sz="2800" dirty="0" smtClean="0">
              <a:solidFill>
                <a:srgbClr val="000000"/>
              </a:solidFill>
            </a:endParaRPr>
          </a:p>
          <a:p>
            <a:pPr marL="0" indent="0">
              <a:lnSpc>
                <a:spcPct val="90000"/>
              </a:lnSpc>
              <a:buNone/>
            </a:pPr>
            <a:r>
              <a:rPr lang="en-US" sz="2800" dirty="0" smtClean="0">
                <a:solidFill>
                  <a:srgbClr val="000000"/>
                </a:solidFill>
              </a:rPr>
              <a:t>2. Mid-thigh chafing.</a:t>
            </a:r>
          </a:p>
          <a:p>
            <a:pPr marL="0" indent="0">
              <a:lnSpc>
                <a:spcPct val="90000"/>
              </a:lnSpc>
              <a:buNone/>
            </a:pPr>
            <a:endParaRPr lang="en-US" sz="2800" dirty="0" smtClean="0">
              <a:solidFill>
                <a:srgbClr val="000000"/>
              </a:solidFill>
            </a:endParaRPr>
          </a:p>
          <a:p>
            <a:pPr marL="347663" indent="-347663">
              <a:lnSpc>
                <a:spcPct val="90000"/>
              </a:lnSpc>
              <a:buFontTx/>
              <a:buNone/>
            </a:pPr>
            <a:r>
              <a:rPr lang="en-US" sz="2800" dirty="0">
                <a:solidFill>
                  <a:srgbClr val="000000"/>
                </a:solidFill>
              </a:rPr>
              <a:t>3</a:t>
            </a:r>
            <a:r>
              <a:rPr lang="en-US" sz="2800" dirty="0" smtClean="0">
                <a:solidFill>
                  <a:srgbClr val="000000"/>
                </a:solidFill>
              </a:rPr>
              <a:t>. </a:t>
            </a:r>
            <a:r>
              <a:rPr lang="en-US" sz="2800" dirty="0" err="1" smtClean="0">
                <a:solidFill>
                  <a:srgbClr val="000000"/>
                </a:solidFill>
              </a:rPr>
              <a:t>Ichemic</a:t>
            </a:r>
            <a:r>
              <a:rPr lang="en-US" sz="2800" dirty="0" smtClean="0">
                <a:solidFill>
                  <a:srgbClr val="000000"/>
                </a:solidFill>
              </a:rPr>
              <a:t> neuropathy</a:t>
            </a:r>
          </a:p>
          <a:p>
            <a:pPr marL="347663" indent="-347663">
              <a:lnSpc>
                <a:spcPct val="90000"/>
              </a:lnSpc>
              <a:buFontTx/>
              <a:buNone/>
            </a:pPr>
            <a:r>
              <a:rPr lang="en-US" sz="2800" dirty="0" smtClean="0">
                <a:solidFill>
                  <a:srgbClr val="000000"/>
                </a:solidFill>
              </a:rPr>
              <a:t> </a:t>
            </a:r>
          </a:p>
          <a:p>
            <a:pPr marL="0" indent="0">
              <a:buNone/>
            </a:pPr>
            <a:r>
              <a:rPr lang="en-US" sz="2800" dirty="0" smtClean="0">
                <a:solidFill>
                  <a:srgbClr val="000000"/>
                </a:solidFill>
              </a:rPr>
              <a:t>4. </a:t>
            </a:r>
            <a:r>
              <a:rPr lang="en-US" sz="2800" dirty="0">
                <a:solidFill>
                  <a:srgbClr val="000000"/>
                </a:solidFill>
              </a:rPr>
              <a:t>Lesions and Infections</a:t>
            </a:r>
            <a:r>
              <a:rPr lang="en-US" sz="2800" dirty="0" smtClean="0">
                <a:solidFill>
                  <a:srgbClr val="000000"/>
                </a:solidFill>
              </a:rPr>
              <a:t>. (</a:t>
            </a:r>
            <a:r>
              <a:rPr lang="en-US" sz="2800" dirty="0">
                <a:solidFill>
                  <a:srgbClr val="000000"/>
                </a:solidFill>
              </a:rPr>
              <a:t>Saddle Sores)</a:t>
            </a:r>
          </a:p>
          <a:p>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r>
              <a:rPr lang="en-US" sz="3600" b="1" dirty="0" smtClean="0"/>
              <a:t>Points of contact on saddle</a:t>
            </a:r>
          </a:p>
          <a:p>
            <a:pPr lvl="1">
              <a:buFontTx/>
              <a:buChar char="-"/>
            </a:pPr>
            <a:r>
              <a:rPr lang="en-US" b="1" dirty="0" smtClean="0"/>
              <a:t>Ischial Tuberosities </a:t>
            </a:r>
            <a:r>
              <a:rPr lang="en-US" dirty="0" smtClean="0"/>
              <a:t>– The “sit bones” or the bony structure at the bottom of the pelvis.</a:t>
            </a:r>
          </a:p>
          <a:p>
            <a:pPr lvl="1">
              <a:buFontTx/>
              <a:buChar char="-"/>
            </a:pPr>
            <a:endParaRPr lang="en-US" dirty="0" smtClean="0"/>
          </a:p>
        </p:txBody>
      </p:sp>
      <p:pic>
        <p:nvPicPr>
          <p:cNvPr id="5" name="Picture 4" descr="Ischial Tuberosities 2.jpg"/>
          <p:cNvPicPr>
            <a:picLocks noChangeAspect="1"/>
          </p:cNvPicPr>
          <p:nvPr/>
        </p:nvPicPr>
        <p:blipFill>
          <a:blip r:embed="rId2" cstate="print"/>
          <a:stretch>
            <a:fillRect/>
          </a:stretch>
        </p:blipFill>
        <p:spPr>
          <a:xfrm>
            <a:off x="2514600" y="2667000"/>
            <a:ext cx="4148418" cy="293846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r>
              <a:rPr lang="en-US" b="1" dirty="0" smtClean="0"/>
              <a:t>Treatment</a:t>
            </a:r>
            <a:r>
              <a:rPr lang="en-US" dirty="0" smtClean="0"/>
              <a:t>  </a:t>
            </a:r>
            <a:endParaRPr lang="en-US" dirty="0"/>
          </a:p>
        </p:txBody>
      </p:sp>
      <p:sp>
        <p:nvSpPr>
          <p:cNvPr id="3" name="Content Placeholder 2"/>
          <p:cNvSpPr>
            <a:spLocks noGrp="1"/>
          </p:cNvSpPr>
          <p:nvPr>
            <p:ph idx="1"/>
          </p:nvPr>
        </p:nvSpPr>
        <p:spPr>
          <a:xfrm>
            <a:off x="457200" y="1676400"/>
            <a:ext cx="8229600" cy="5181600"/>
          </a:xfrm>
        </p:spPr>
        <p:txBody>
          <a:bodyPr>
            <a:normAutofit/>
          </a:bodyPr>
          <a:lstStyle/>
          <a:p>
            <a:r>
              <a:rPr lang="en-US" dirty="0" smtClean="0"/>
              <a:t>Proper seat tilt.</a:t>
            </a:r>
          </a:p>
          <a:p>
            <a:pPr lvl="1"/>
            <a:r>
              <a:rPr lang="en-US" dirty="0" smtClean="0"/>
              <a:t>Male = near level tilt</a:t>
            </a:r>
          </a:p>
          <a:p>
            <a:pPr lvl="1"/>
            <a:r>
              <a:rPr lang="en-US" dirty="0" smtClean="0"/>
              <a:t>Female = near level tilt</a:t>
            </a:r>
          </a:p>
          <a:p>
            <a:pPr marL="0" indent="0">
              <a:buNone/>
            </a:pPr>
            <a:endParaRPr lang="en-US" dirty="0"/>
          </a:p>
          <a:p>
            <a:r>
              <a:rPr lang="en-US" dirty="0" smtClean="0"/>
              <a:t>Use a gel saddle (not gel cover) or cycling specific  shorts.</a:t>
            </a:r>
          </a:p>
          <a:p>
            <a:endParaRPr lang="en-US" dirty="0" smtClean="0"/>
          </a:p>
          <a:p>
            <a:r>
              <a:rPr lang="en-US" dirty="0"/>
              <a:t>Proper shaped </a:t>
            </a:r>
            <a:r>
              <a:rPr lang="en-US" dirty="0" smtClean="0"/>
              <a:t>seat</a:t>
            </a:r>
          </a:p>
          <a:p>
            <a:endParaRPr lang="en-US" dirty="0"/>
          </a:p>
          <a:p>
            <a:r>
              <a:rPr lang="en-US" dirty="0"/>
              <a:t>Women may need a wider, female specific or different shaped saddle.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a:ln/>
        </p:spPr>
        <p:txBody>
          <a:bodyPr lIns="90488" tIns="44450" rIns="90488" bIns="44450"/>
          <a:lstStyle/>
          <a:p>
            <a:r>
              <a:rPr lang="en-US" sz="4800" b="1" dirty="0"/>
              <a:t>FOOT INJURIES</a:t>
            </a:r>
          </a:p>
        </p:txBody>
      </p:sp>
      <p:sp>
        <p:nvSpPr>
          <p:cNvPr id="57347" name="Rectangle 3"/>
          <p:cNvSpPr>
            <a:spLocks noGrp="1" noChangeArrowheads="1"/>
          </p:cNvSpPr>
          <p:nvPr>
            <p:ph type="body" idx="1"/>
          </p:nvPr>
        </p:nvSpPr>
        <p:spPr>
          <a:xfrm>
            <a:off x="457200" y="1935480"/>
            <a:ext cx="8229600" cy="4541520"/>
          </a:xfrm>
          <a:noFill/>
          <a:ln/>
        </p:spPr>
        <p:txBody>
          <a:bodyPr lIns="90488" tIns="44450" rIns="90488" bIns="44450">
            <a:normAutofit/>
          </a:bodyPr>
          <a:lstStyle/>
          <a:p>
            <a:pPr marL="514350" indent="-514350">
              <a:buNone/>
            </a:pPr>
            <a:r>
              <a:rPr lang="en-US" b="1" dirty="0" smtClean="0"/>
              <a:t>Morton's </a:t>
            </a:r>
            <a:r>
              <a:rPr lang="en-US" b="1" dirty="0"/>
              <a:t>Neuroma </a:t>
            </a:r>
            <a:r>
              <a:rPr lang="en-US" dirty="0"/>
              <a:t>- the compression of the </a:t>
            </a:r>
            <a:r>
              <a:rPr lang="en-US" dirty="0" smtClean="0"/>
              <a:t>plantar </a:t>
            </a:r>
            <a:r>
              <a:rPr lang="en-US" dirty="0"/>
              <a:t>nerve which is located between the metatarsal heads which runs between the third and forth toes</a:t>
            </a:r>
            <a:r>
              <a:rPr lang="en-US" dirty="0" smtClean="0"/>
              <a:t>.</a:t>
            </a:r>
          </a:p>
          <a:p>
            <a:pPr marL="514350" indent="-514350">
              <a:buNone/>
            </a:pPr>
            <a:endParaRPr lang="en-US" dirty="0"/>
          </a:p>
          <a:p>
            <a:pPr>
              <a:buFontTx/>
              <a:buNone/>
            </a:pPr>
            <a:endParaRPr lang="en-US" dirty="0" smtClean="0"/>
          </a:p>
          <a:p>
            <a:pPr>
              <a:buFontTx/>
              <a:buNone/>
            </a:pPr>
            <a:endParaRPr lang="en-US" dirty="0" smtClean="0"/>
          </a:p>
          <a:p>
            <a:pPr>
              <a:buFontTx/>
              <a:buNone/>
            </a:pPr>
            <a:endParaRPr lang="en-US" dirty="0" smtClean="0"/>
          </a:p>
          <a:p>
            <a:pPr>
              <a:buFontTx/>
              <a:buNone/>
            </a:pPr>
            <a:endParaRPr lang="en-US" dirty="0" smtClean="0"/>
          </a:p>
          <a:p>
            <a:pPr>
              <a:buFontTx/>
              <a:buNone/>
            </a:pPr>
            <a:endParaRPr lang="en-US" dirty="0">
              <a:solidFill>
                <a:schemeClr val="accent2"/>
              </a:solidFill>
            </a:endParaRPr>
          </a:p>
        </p:txBody>
      </p:sp>
      <p:pic>
        <p:nvPicPr>
          <p:cNvPr id="5" name="Picture 4"/>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971800" y="3124200"/>
            <a:ext cx="2667000" cy="3505200"/>
          </a:xfrm>
          <a:prstGeom prst="rect">
            <a:avLst/>
          </a:prstGeom>
          <a:noFill/>
          <a:ln>
            <a:noFill/>
          </a:ln>
        </p:spPr>
      </p:pic>
      <p:sp>
        <p:nvSpPr>
          <p:cNvPr id="2" name="Rectangle 1"/>
          <p:cNvSpPr/>
          <p:nvPr/>
        </p:nvSpPr>
        <p:spPr>
          <a:xfrm>
            <a:off x="2209800" y="6172200"/>
            <a:ext cx="4572000" cy="461665"/>
          </a:xfrm>
          <a:prstGeom prst="rect">
            <a:avLst/>
          </a:prstGeom>
        </p:spPr>
        <p:txBody>
          <a:bodyPr>
            <a:spAutoFit/>
          </a:bodyPr>
          <a:lstStyle/>
          <a:p>
            <a:r>
              <a:rPr lang="en-US" baseline="-25000" dirty="0"/>
              <a:t>Carolina Foot Specialists; </a:t>
            </a:r>
            <a:r>
              <a:rPr lang="en-US" baseline="-25000" dirty="0" err="1"/>
              <a:t>www.carolinafootspecialistsnet</a:t>
            </a:r>
            <a:r>
              <a:rPr lang="en-US" baseline="-25000" dirty="0"/>
              <a:t>/</a:t>
            </a:r>
            <a:r>
              <a:rPr lang="en-US" baseline="-25000" dirty="0" err="1"/>
              <a:t>neuromas.html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5181600" y="4267200"/>
            <a:ext cx="1060704" cy="1752600"/>
          </a:xfrm>
          <a:prstGeom prst="triangl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Isosceles Triangle 7"/>
          <p:cNvSpPr/>
          <p:nvPr/>
        </p:nvSpPr>
        <p:spPr>
          <a:xfrm>
            <a:off x="3200400" y="4267200"/>
            <a:ext cx="1060704" cy="1752600"/>
          </a:xfrm>
          <a:prstGeom prst="triangl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Isosceles Triangle 1"/>
          <p:cNvSpPr/>
          <p:nvPr/>
        </p:nvSpPr>
        <p:spPr>
          <a:xfrm>
            <a:off x="990600" y="4267200"/>
            <a:ext cx="1447800" cy="1752600"/>
          </a:xfrm>
          <a:prstGeom prst="triangl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304800"/>
            <a:ext cx="8229600" cy="6324600"/>
          </a:xfrm>
          <a:ln>
            <a:noFill/>
          </a:ln>
        </p:spPr>
        <p:txBody>
          <a:bodyPr/>
          <a:lstStyle/>
          <a:p>
            <a:pPr marL="0" indent="0">
              <a:buNone/>
            </a:pPr>
            <a:endParaRPr lang="en-US" dirty="0" smtClean="0"/>
          </a:p>
          <a:p>
            <a:pPr marL="0" indent="0">
              <a:buNone/>
            </a:pPr>
            <a:endParaRPr lang="en-US" sz="1200" dirty="0" smtClean="0"/>
          </a:p>
          <a:p>
            <a:pPr marL="0" indent="0">
              <a:buNone/>
            </a:pPr>
            <a:r>
              <a:rPr lang="en-US" dirty="0" smtClean="0"/>
              <a:t>Different shaped seats may help both men and women in preventing the compression of the </a:t>
            </a:r>
            <a:r>
              <a:rPr lang="en-US" u="sng" dirty="0" smtClean="0"/>
              <a:t>Pudendal</a:t>
            </a:r>
            <a:r>
              <a:rPr lang="en-US" dirty="0" smtClean="0"/>
              <a:t> nerve.</a:t>
            </a:r>
          </a:p>
          <a:p>
            <a:pPr marL="0" indent="0">
              <a:buNone/>
            </a:pPr>
            <a:endParaRPr lang="en-US" dirty="0"/>
          </a:p>
        </p:txBody>
      </p:sp>
      <p:sp>
        <p:nvSpPr>
          <p:cNvPr id="5" name="Extract 4"/>
          <p:cNvSpPr/>
          <p:nvPr/>
        </p:nvSpPr>
        <p:spPr>
          <a:xfrm>
            <a:off x="3539535" y="4800600"/>
            <a:ext cx="381000" cy="1205244"/>
          </a:xfrm>
          <a:prstGeom prst="flowChartExtra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0" name="Oval 19"/>
          <p:cNvSpPr/>
          <p:nvPr/>
        </p:nvSpPr>
        <p:spPr>
          <a:xfrm>
            <a:off x="5562600" y="4724400"/>
            <a:ext cx="304800" cy="990600"/>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Triangle 20"/>
          <p:cNvSpPr/>
          <p:nvPr/>
        </p:nvSpPr>
        <p:spPr>
          <a:xfrm>
            <a:off x="7848600" y="4267200"/>
            <a:ext cx="381000" cy="1752600"/>
          </a:xfrm>
          <a:prstGeom prst="r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Triangle 21"/>
          <p:cNvSpPr/>
          <p:nvPr/>
        </p:nvSpPr>
        <p:spPr>
          <a:xfrm rot="16200000">
            <a:off x="6629400" y="4953000"/>
            <a:ext cx="1752600" cy="381000"/>
          </a:xfrm>
          <a:prstGeom prst="rtTriangl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1066800" y="6019800"/>
            <a:ext cx="1295400" cy="369332"/>
          </a:xfrm>
          <a:prstGeom prst="rect">
            <a:avLst/>
          </a:prstGeom>
          <a:noFill/>
        </p:spPr>
        <p:txBody>
          <a:bodyPr wrap="square" rtlCol="0">
            <a:spAutoFit/>
          </a:bodyPr>
          <a:lstStyle/>
          <a:p>
            <a:pPr algn="ctr"/>
            <a:r>
              <a:rPr lang="en-US" dirty="0" smtClean="0"/>
              <a:t>WIDER</a:t>
            </a:r>
            <a:endParaRPr lang="en-US" dirty="0"/>
          </a:p>
        </p:txBody>
      </p:sp>
      <p:sp>
        <p:nvSpPr>
          <p:cNvPr id="24" name="TextBox 23"/>
          <p:cNvSpPr txBox="1"/>
          <p:nvPr/>
        </p:nvSpPr>
        <p:spPr>
          <a:xfrm>
            <a:off x="3200400" y="6019800"/>
            <a:ext cx="1066800" cy="369332"/>
          </a:xfrm>
          <a:prstGeom prst="rect">
            <a:avLst/>
          </a:prstGeom>
          <a:noFill/>
        </p:spPr>
        <p:txBody>
          <a:bodyPr wrap="square" rtlCol="0">
            <a:spAutoFit/>
          </a:bodyPr>
          <a:lstStyle/>
          <a:p>
            <a:r>
              <a:rPr lang="en-US" dirty="0" smtClean="0"/>
              <a:t>WEDGE</a:t>
            </a:r>
            <a:endParaRPr lang="en-US" dirty="0"/>
          </a:p>
        </p:txBody>
      </p:sp>
      <p:sp>
        <p:nvSpPr>
          <p:cNvPr id="25" name="TextBox 24"/>
          <p:cNvSpPr txBox="1"/>
          <p:nvPr/>
        </p:nvSpPr>
        <p:spPr>
          <a:xfrm>
            <a:off x="5105400" y="6019800"/>
            <a:ext cx="1295400" cy="369332"/>
          </a:xfrm>
          <a:prstGeom prst="rect">
            <a:avLst/>
          </a:prstGeom>
          <a:noFill/>
        </p:spPr>
        <p:txBody>
          <a:bodyPr wrap="square" rtlCol="0">
            <a:spAutoFit/>
          </a:bodyPr>
          <a:lstStyle/>
          <a:p>
            <a:pPr algn="ctr"/>
            <a:r>
              <a:rPr lang="en-US" dirty="0" smtClean="0"/>
              <a:t>HOLE</a:t>
            </a:r>
            <a:endParaRPr lang="en-US" dirty="0"/>
          </a:p>
        </p:txBody>
      </p:sp>
      <p:sp>
        <p:nvSpPr>
          <p:cNvPr id="26" name="TextBox 25"/>
          <p:cNvSpPr txBox="1"/>
          <p:nvPr/>
        </p:nvSpPr>
        <p:spPr>
          <a:xfrm>
            <a:off x="7010400" y="6019800"/>
            <a:ext cx="1524000" cy="369332"/>
          </a:xfrm>
          <a:prstGeom prst="rect">
            <a:avLst/>
          </a:prstGeom>
          <a:noFill/>
        </p:spPr>
        <p:txBody>
          <a:bodyPr wrap="square" rtlCol="0">
            <a:spAutoFit/>
          </a:bodyPr>
          <a:lstStyle/>
          <a:p>
            <a:pPr algn="ctr"/>
            <a:r>
              <a:rPr lang="en-US" dirty="0" smtClean="0"/>
              <a:t>SPLIT</a:t>
            </a:r>
            <a:endParaRPr lang="en-US" dirty="0"/>
          </a:p>
        </p:txBody>
      </p:sp>
      <p:sp>
        <p:nvSpPr>
          <p:cNvPr id="28" name="Block Arc 27"/>
          <p:cNvSpPr/>
          <p:nvPr/>
        </p:nvSpPr>
        <p:spPr>
          <a:xfrm>
            <a:off x="1905000" y="3657600"/>
            <a:ext cx="1580947" cy="685800"/>
          </a:xfrm>
          <a:prstGeom prst="blockArc">
            <a:avLst>
              <a:gd name="adj1" fmla="val 11335504"/>
              <a:gd name="adj2" fmla="val 20925549"/>
              <a:gd name="adj3" fmla="val 22739"/>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p:nvPr/>
        </p:nvCxnSpPr>
        <p:spPr>
          <a:xfrm>
            <a:off x="6019800" y="3733800"/>
            <a:ext cx="1295400" cy="0"/>
          </a:xfrm>
          <a:prstGeom prst="line">
            <a:avLst/>
          </a:prstGeom>
          <a:ln w="1143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172200" y="3886200"/>
            <a:ext cx="990600" cy="646331"/>
          </a:xfrm>
          <a:prstGeom prst="rect">
            <a:avLst/>
          </a:prstGeom>
          <a:noFill/>
        </p:spPr>
        <p:txBody>
          <a:bodyPr wrap="square" rtlCol="0">
            <a:spAutoFit/>
          </a:bodyPr>
          <a:lstStyle/>
          <a:p>
            <a:pPr algn="ctr"/>
            <a:r>
              <a:rPr lang="en-US" dirty="0" smtClean="0"/>
              <a:t>FLAT</a:t>
            </a:r>
          </a:p>
          <a:p>
            <a:pPr algn="ctr"/>
            <a:r>
              <a:rPr lang="en-US" dirty="0" smtClean="0"/>
              <a:t>TOP</a:t>
            </a:r>
            <a:endParaRPr lang="en-US" dirty="0"/>
          </a:p>
        </p:txBody>
      </p:sp>
      <p:sp>
        <p:nvSpPr>
          <p:cNvPr id="34" name="TextBox 33"/>
          <p:cNvSpPr txBox="1"/>
          <p:nvPr/>
        </p:nvSpPr>
        <p:spPr>
          <a:xfrm>
            <a:off x="2133600" y="3886200"/>
            <a:ext cx="1143000" cy="646331"/>
          </a:xfrm>
          <a:prstGeom prst="rect">
            <a:avLst/>
          </a:prstGeom>
          <a:noFill/>
        </p:spPr>
        <p:txBody>
          <a:bodyPr wrap="square" rtlCol="0">
            <a:spAutoFit/>
          </a:bodyPr>
          <a:lstStyle/>
          <a:p>
            <a:pPr algn="ctr"/>
            <a:r>
              <a:rPr lang="en-US" dirty="0" smtClean="0"/>
              <a:t>ROUND</a:t>
            </a:r>
          </a:p>
          <a:p>
            <a:pPr algn="ctr"/>
            <a:r>
              <a:rPr lang="en-US" dirty="0" smtClean="0"/>
              <a:t>TOP</a:t>
            </a:r>
            <a:endParaRPr lang="en-US" dirty="0"/>
          </a:p>
        </p:txBody>
      </p:sp>
      <p:sp>
        <p:nvSpPr>
          <p:cNvPr id="36" name="Slide Number Placeholder 35"/>
          <p:cNvSpPr>
            <a:spLocks noGrp="1"/>
          </p:cNvSpPr>
          <p:nvPr>
            <p:ph type="sldNum" sz="quarter" idx="12"/>
          </p:nvPr>
        </p:nvSpPr>
        <p:spPr/>
        <p:txBody>
          <a:bodyPr/>
          <a:lstStyle/>
          <a:p>
            <a:fld id="{25E6F3FE-E9B2-44F4-953F-BF7894149FE5}" type="slidenum">
              <a:rPr lang="en-US" smtClean="0"/>
              <a:t>30</a:t>
            </a:fld>
            <a:endParaRPr lang="en-US" dirty="0"/>
          </a:p>
        </p:txBody>
      </p:sp>
    </p:spTree>
    <p:extLst>
      <p:ext uri="{BB962C8B-B14F-4D97-AF65-F5344CB8AC3E}">
        <p14:creationId xmlns:p14="http://schemas.microsoft.com/office/powerpoint/2010/main" val="2592103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dissolv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dissolve">
                                      <p:cBhvr>
                                        <p:cTn id="15" dur="500"/>
                                        <p:tgtEl>
                                          <p:spTgt spid="3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dissolv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dissolve">
                                      <p:cBhvr>
                                        <p:cTn id="45" dur="500"/>
                                        <p:tgtEl>
                                          <p:spTgt spid="20"/>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dissolv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dissolve">
                                      <p:cBhvr>
                                        <p:cTn id="53" dur="500"/>
                                        <p:tgtEl>
                                          <p:spTgt spid="21"/>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dissolve">
                                      <p:cBhvr>
                                        <p:cTn id="56" dur="500"/>
                                        <p:tgtEl>
                                          <p:spTgt spid="22"/>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dissolve">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 grpId="0" animBg="1"/>
      <p:bldP spid="5" grpId="0" animBg="1"/>
      <p:bldP spid="20" grpId="0" animBg="1"/>
      <p:bldP spid="21" grpId="0" animBg="1"/>
      <p:bldP spid="22" grpId="0" animBg="1"/>
      <p:bldP spid="23" grpId="0"/>
      <p:bldP spid="24" grpId="0"/>
      <p:bldP spid="25" grpId="0"/>
      <p:bldP spid="26" grpId="0"/>
      <p:bldP spid="28" grpId="0" animBg="1"/>
      <p:bldP spid="33" grpId="0"/>
      <p:bldP spid="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Lesions, Infections &amp; Chafing</a:t>
            </a:r>
            <a:endParaRPr lang="en-US" b="1" dirty="0"/>
          </a:p>
        </p:txBody>
      </p:sp>
      <p:sp>
        <p:nvSpPr>
          <p:cNvPr id="3" name="Content Placeholder 2"/>
          <p:cNvSpPr>
            <a:spLocks noGrp="1"/>
          </p:cNvSpPr>
          <p:nvPr>
            <p:ph idx="1"/>
          </p:nvPr>
        </p:nvSpPr>
        <p:spPr>
          <a:xfrm>
            <a:off x="457200" y="2514600"/>
            <a:ext cx="8229600" cy="3810000"/>
          </a:xfrm>
        </p:spPr>
        <p:txBody>
          <a:bodyPr>
            <a:normAutofit fontScale="92500" lnSpcReduction="10000"/>
          </a:bodyPr>
          <a:lstStyle/>
          <a:p>
            <a:r>
              <a:rPr lang="en-US" b="1" dirty="0" smtClean="0"/>
              <a:t>Three causes of saddle sores:</a:t>
            </a:r>
          </a:p>
          <a:p>
            <a:pPr lvl="1"/>
            <a:r>
              <a:rPr lang="en-US" b="1" dirty="0" smtClean="0"/>
              <a:t>Pressure</a:t>
            </a:r>
          </a:p>
          <a:p>
            <a:pPr lvl="1"/>
            <a:r>
              <a:rPr lang="en-US" b="1" dirty="0" smtClean="0"/>
              <a:t>Friction</a:t>
            </a:r>
          </a:p>
          <a:p>
            <a:pPr lvl="1"/>
            <a:r>
              <a:rPr lang="en-US" b="1" dirty="0" smtClean="0"/>
              <a:t>Infection</a:t>
            </a:r>
          </a:p>
          <a:p>
            <a:pPr lvl="1"/>
            <a:endParaRPr lang="en-US" b="1" dirty="0" smtClean="0"/>
          </a:p>
          <a:p>
            <a:r>
              <a:rPr lang="en-US" b="1" dirty="0" smtClean="0"/>
              <a:t>Choose a good pair of cycling shorts</a:t>
            </a:r>
            <a:r>
              <a:rPr lang="en-US" dirty="0" smtClean="0"/>
              <a:t>.</a:t>
            </a:r>
          </a:p>
          <a:p>
            <a:pPr lvl="1"/>
            <a:r>
              <a:rPr lang="en-US" dirty="0" smtClean="0"/>
              <a:t>Needs to cover to the mid thigh to prevent saddle chafing.</a:t>
            </a:r>
          </a:p>
          <a:p>
            <a:pPr lvl="1"/>
            <a:r>
              <a:rPr lang="en-US" dirty="0" smtClean="0"/>
              <a:t>Comfortable, wicking fabric.</a:t>
            </a:r>
          </a:p>
          <a:p>
            <a:pPr lvl="1"/>
            <a:r>
              <a:rPr lang="en-US" dirty="0" smtClean="0"/>
              <a:t>Tight fitting (can be worn under patrol shorts).</a:t>
            </a:r>
          </a:p>
          <a:p>
            <a:pPr lvl="1"/>
            <a:r>
              <a:rPr lang="en-US" dirty="0" smtClean="0"/>
              <a:t>Do not wear underwear under cycling shorts.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Common Infections</a:t>
            </a:r>
            <a:endParaRPr lang="en-US" b="1" dirty="0"/>
          </a:p>
        </p:txBody>
      </p:sp>
      <p:sp>
        <p:nvSpPr>
          <p:cNvPr id="3" name="Content Placeholder 2"/>
          <p:cNvSpPr>
            <a:spLocks noGrp="1"/>
          </p:cNvSpPr>
          <p:nvPr>
            <p:ph idx="1"/>
          </p:nvPr>
        </p:nvSpPr>
        <p:spPr/>
        <p:txBody>
          <a:bodyPr/>
          <a:lstStyle/>
          <a:p>
            <a:r>
              <a:rPr lang="en-US" sz="3000" dirty="0" smtClean="0"/>
              <a:t>Furuncles</a:t>
            </a:r>
            <a:r>
              <a:rPr lang="en-US" sz="2800" dirty="0" smtClean="0"/>
              <a:t> </a:t>
            </a:r>
            <a:r>
              <a:rPr lang="en-US" dirty="0" smtClean="0"/>
              <a:t>– </a:t>
            </a:r>
            <a:r>
              <a:rPr lang="en-US" sz="2000" dirty="0" smtClean="0"/>
              <a:t>a boil, is a deep infection of the hair follicle.  It is almost always caused by infection by bacteria, resulting in a painful swollen area on the skin caused by an accumulation of pus and dead tissue.</a:t>
            </a:r>
          </a:p>
          <a:p>
            <a:endParaRPr lang="en-US" sz="2000" dirty="0"/>
          </a:p>
          <a:p>
            <a:endParaRPr lang="en-US" dirty="0" smtClean="0"/>
          </a:p>
          <a:p>
            <a:r>
              <a:rPr lang="en-US" sz="3000" dirty="0" smtClean="0"/>
              <a:t>Carbuncles</a:t>
            </a:r>
            <a:r>
              <a:rPr lang="en-US" dirty="0" smtClean="0"/>
              <a:t> </a:t>
            </a:r>
            <a:r>
              <a:rPr lang="en-US" sz="2000" dirty="0" smtClean="0"/>
              <a:t>– An abscess larger than a boil, usually with one or more openings draining pus onto the skin.  Usually caused by bacterial infection.  Is contagious and can spread to other areas of the body or other people.</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b="1" dirty="0"/>
          </a:p>
        </p:txBody>
      </p:sp>
      <p:sp>
        <p:nvSpPr>
          <p:cNvPr id="3" name="Content Placeholder 2"/>
          <p:cNvSpPr>
            <a:spLocks noGrp="1"/>
          </p:cNvSpPr>
          <p:nvPr>
            <p:ph idx="1"/>
          </p:nvPr>
        </p:nvSpPr>
        <p:spPr>
          <a:xfrm>
            <a:off x="457200" y="1905000"/>
            <a:ext cx="8229600" cy="4693920"/>
          </a:xfrm>
        </p:spPr>
        <p:txBody>
          <a:bodyPr>
            <a:normAutofit/>
          </a:bodyPr>
          <a:lstStyle/>
          <a:p>
            <a:r>
              <a:rPr lang="en-US" dirty="0" smtClean="0"/>
              <a:t>Warm Compresses.</a:t>
            </a:r>
          </a:p>
          <a:p>
            <a:r>
              <a:rPr lang="en-US" dirty="0"/>
              <a:t>Keep body and affected area </a:t>
            </a:r>
            <a:r>
              <a:rPr lang="en-US" dirty="0" smtClean="0"/>
              <a:t>clean, use a wash cloth.</a:t>
            </a:r>
            <a:endParaRPr lang="en-US" dirty="0"/>
          </a:p>
          <a:p>
            <a:r>
              <a:rPr lang="en-US" dirty="0"/>
              <a:t>Use of anti bacterial soap can be used to prevent infection</a:t>
            </a:r>
            <a:r>
              <a:rPr lang="en-US" dirty="0" smtClean="0"/>
              <a:t>.</a:t>
            </a:r>
          </a:p>
          <a:p>
            <a:r>
              <a:rPr lang="en-US" dirty="0" smtClean="0"/>
              <a:t>Keep </a:t>
            </a:r>
            <a:r>
              <a:rPr lang="en-US" dirty="0"/>
              <a:t>shorts clean.</a:t>
            </a:r>
          </a:p>
          <a:p>
            <a:pPr lvl="1"/>
            <a:r>
              <a:rPr lang="en-US" dirty="0"/>
              <a:t>Dry in direct sun light to kill bacteria</a:t>
            </a:r>
            <a:r>
              <a:rPr lang="en-US" dirty="0" smtClean="0"/>
              <a:t>.</a:t>
            </a:r>
          </a:p>
          <a:p>
            <a:r>
              <a:rPr lang="en-US" dirty="0" smtClean="0"/>
              <a:t>Extensive </a:t>
            </a:r>
            <a:r>
              <a:rPr lang="en-US" dirty="0"/>
              <a:t>conditions may need antibiotics, drainage or incisions.</a:t>
            </a:r>
          </a:p>
          <a:p>
            <a:pPr lvl="1"/>
            <a:r>
              <a:rPr lang="en-US" dirty="0"/>
              <a:t>Consult a physician</a:t>
            </a:r>
            <a:r>
              <a:rPr lang="en-US" dirty="0" smtClean="0"/>
              <a:t>.</a:t>
            </a:r>
          </a:p>
          <a:p>
            <a:r>
              <a:rPr lang="en-US" dirty="0" smtClean="0"/>
              <a:t>Riding should cease until completely healed.</a:t>
            </a:r>
          </a:p>
          <a:p>
            <a:pPr marL="393192" lvl="1"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Ischemic Neuropathy</a:t>
            </a:r>
            <a:endParaRPr lang="en-US" b="1" dirty="0"/>
          </a:p>
        </p:txBody>
      </p:sp>
      <p:sp>
        <p:nvSpPr>
          <p:cNvPr id="3" name="Content Placeholder 2"/>
          <p:cNvSpPr>
            <a:spLocks noGrp="1"/>
          </p:cNvSpPr>
          <p:nvPr>
            <p:ph idx="1"/>
          </p:nvPr>
        </p:nvSpPr>
        <p:spPr>
          <a:xfrm>
            <a:off x="457200" y="1295400"/>
            <a:ext cx="8229600" cy="1295400"/>
          </a:xfrm>
        </p:spPr>
        <p:txBody>
          <a:bodyPr/>
          <a:lstStyle/>
          <a:p>
            <a:r>
              <a:rPr lang="en-US" dirty="0" smtClean="0"/>
              <a:t>A compression of the nerves causing a tingling and numbing sensation to the penis. Caused by the compression of the Pudendal Nerve.</a:t>
            </a:r>
          </a:p>
          <a:p>
            <a:endParaRPr lang="en-US" dirty="0"/>
          </a:p>
        </p:txBody>
      </p:sp>
      <p:sp>
        <p:nvSpPr>
          <p:cNvPr id="4" name="Title 1"/>
          <p:cNvSpPr txBox="1">
            <a:spLocks/>
          </p:cNvSpPr>
          <p:nvPr/>
        </p:nvSpPr>
        <p:spPr>
          <a:xfrm>
            <a:off x="381000" y="25146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tx2"/>
                </a:solidFill>
                <a:effectLst/>
                <a:uLnTx/>
                <a:uFillTx/>
                <a:latin typeface="+mj-lt"/>
                <a:ea typeface="+mj-ea"/>
                <a:cs typeface="+mj-cs"/>
              </a:rPr>
              <a:t>Treatment</a:t>
            </a:r>
          </a:p>
        </p:txBody>
      </p:sp>
      <p:sp>
        <p:nvSpPr>
          <p:cNvPr id="5" name="Content Placeholder 2"/>
          <p:cNvSpPr txBox="1">
            <a:spLocks/>
          </p:cNvSpPr>
          <p:nvPr/>
        </p:nvSpPr>
        <p:spPr>
          <a:xfrm>
            <a:off x="609600" y="3657600"/>
            <a:ext cx="8229600" cy="3200400"/>
          </a:xfrm>
          <a:prstGeom prst="rect">
            <a:avLst/>
          </a:prstGeom>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effectLst/>
                <a:uLnTx/>
                <a:uFillTx/>
                <a:latin typeface="+mn-lt"/>
                <a:ea typeface="+mn-ea"/>
                <a:cs typeface="+mn-cs"/>
              </a:rPr>
              <a:t>A repetitive type of injury</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effectLst/>
                <a:uLnTx/>
                <a:uFillTx/>
                <a:latin typeface="+mn-lt"/>
                <a:ea typeface="+mn-ea"/>
                <a:cs typeface="+mn-cs"/>
              </a:rPr>
              <a:t>Check</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Bike Fit (height, tilt, fore &amp; aft position)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Use padded cycling shorts, gel seat (not a gel cover)</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Try a different seat that fits your body type (lots available)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There</a:t>
            </a:r>
            <a:r>
              <a:rPr lang="en-US" sz="2600" dirty="0" smtClean="0"/>
              <a:t> is a ”break in” period to get used to the seat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All else fails: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Stop</a:t>
            </a:r>
            <a:r>
              <a:rPr kumimoji="0" lang="en-US" sz="2600" b="0" i="0" u="none" strike="noStrike" kern="1200" cap="none" spc="0" normalizeH="0" noProof="0" dirty="0" smtClean="0">
                <a:ln>
                  <a:noFill/>
                </a:ln>
                <a:solidFill>
                  <a:schemeClr val="tx1"/>
                </a:solidFill>
                <a:effectLst/>
                <a:uLnTx/>
                <a:uFillTx/>
                <a:latin typeface="+mn-lt"/>
                <a:ea typeface="+mn-ea"/>
                <a:cs typeface="+mn-cs"/>
              </a:rPr>
              <a:t> riding</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baseline="0" dirty="0" smtClean="0"/>
              <a:t>Consult</a:t>
            </a:r>
            <a:r>
              <a:rPr lang="en-US" sz="2600" dirty="0" smtClean="0"/>
              <a:t> a physician</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algn="ctr"/>
            <a:r>
              <a:rPr lang="en-US" b="1" dirty="0" smtClean="0"/>
              <a:t>Common prevention for saddle injuries</a:t>
            </a:r>
            <a:endParaRPr lang="en-US" b="1" dirty="0"/>
          </a:p>
        </p:txBody>
      </p:sp>
      <p:sp>
        <p:nvSpPr>
          <p:cNvPr id="3" name="Content Placeholder 2"/>
          <p:cNvSpPr>
            <a:spLocks noGrp="1"/>
          </p:cNvSpPr>
          <p:nvPr>
            <p:ph idx="1"/>
          </p:nvPr>
        </p:nvSpPr>
        <p:spPr>
          <a:xfrm>
            <a:off x="457200" y="1752600"/>
            <a:ext cx="8534400" cy="5105400"/>
          </a:xfrm>
        </p:spPr>
        <p:txBody>
          <a:bodyPr>
            <a:normAutofit/>
          </a:bodyPr>
          <a:lstStyle/>
          <a:p>
            <a:pPr lvl="0"/>
            <a:r>
              <a:rPr lang="en-US" dirty="0"/>
              <a:t>Proper bike fit and seat tilt</a:t>
            </a:r>
          </a:p>
          <a:p>
            <a:pPr lvl="0"/>
            <a:r>
              <a:rPr lang="en-US" dirty="0"/>
              <a:t>Wear clean shorts everyday</a:t>
            </a:r>
          </a:p>
          <a:p>
            <a:pPr lvl="0"/>
            <a:r>
              <a:rPr lang="en-US" dirty="0"/>
              <a:t>Wear smooth/soft underwear or cycling specific shorts</a:t>
            </a:r>
          </a:p>
          <a:p>
            <a:pPr lvl="0"/>
            <a:r>
              <a:rPr lang="en-US" dirty="0"/>
              <a:t>Wear shorts that are at least mid-thigh length</a:t>
            </a:r>
          </a:p>
          <a:p>
            <a:pPr lvl="0"/>
            <a:r>
              <a:rPr lang="en-US" dirty="0"/>
              <a:t>Keep the area </a:t>
            </a:r>
            <a:r>
              <a:rPr lang="en-US" dirty="0" smtClean="0"/>
              <a:t>clean, use a wash cloth</a:t>
            </a:r>
            <a:endParaRPr lang="en-US" dirty="0"/>
          </a:p>
          <a:p>
            <a:pPr lvl="0"/>
            <a:r>
              <a:rPr lang="en-US" dirty="0"/>
              <a:t>Use anti-bacterial soap</a:t>
            </a:r>
          </a:p>
          <a:p>
            <a:pPr lvl="0"/>
            <a:r>
              <a:rPr lang="en-US" dirty="0"/>
              <a:t>Use a topical cream</a:t>
            </a:r>
          </a:p>
          <a:p>
            <a:pPr lvl="0"/>
            <a:r>
              <a:rPr lang="en-US" dirty="0"/>
              <a:t>Change position on the seat</a:t>
            </a:r>
          </a:p>
          <a:p>
            <a:pPr lvl="0"/>
            <a:r>
              <a:rPr lang="en-US" dirty="0"/>
              <a:t>Change style of seat</a:t>
            </a:r>
          </a:p>
          <a:p>
            <a:pPr lvl="0"/>
            <a:r>
              <a:rPr lang="en-US" dirty="0"/>
              <a:t>If conditions persist, seek medical </a:t>
            </a:r>
            <a:r>
              <a:rPr lang="en-US" dirty="0" smtClean="0"/>
              <a:t>attention</a:t>
            </a:r>
            <a:endParaRPr lang="en-US" dirty="0"/>
          </a:p>
        </p:txBody>
      </p:sp>
    </p:spTree>
    <p:extLst>
      <p:ext uri="{BB962C8B-B14F-4D97-AF65-F5344CB8AC3E}">
        <p14:creationId xmlns:p14="http://schemas.microsoft.com/office/powerpoint/2010/main" val="5650450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p:spPr>
        <p:txBody>
          <a:bodyPr lIns="90488" tIns="44450" rIns="90488" bIns="44450">
            <a:normAutofit/>
          </a:bodyPr>
          <a:lstStyle/>
          <a:p>
            <a:r>
              <a:rPr lang="en-US" sz="4800" b="1" dirty="0" smtClean="0"/>
              <a:t>Review</a:t>
            </a:r>
            <a:endParaRPr lang="en-US" sz="4800" b="1" dirty="0"/>
          </a:p>
        </p:txBody>
      </p:sp>
      <p:sp>
        <p:nvSpPr>
          <p:cNvPr id="41987" name="Rectangle 3"/>
          <p:cNvSpPr>
            <a:spLocks noGrp="1" noChangeArrowheads="1"/>
          </p:cNvSpPr>
          <p:nvPr>
            <p:ph type="body" idx="1"/>
          </p:nvPr>
        </p:nvSpPr>
        <p:spPr>
          <a:xfrm>
            <a:off x="685800" y="1981200"/>
            <a:ext cx="7620000" cy="4343400"/>
          </a:xfrm>
          <a:noFill/>
          <a:ln/>
        </p:spPr>
        <p:txBody>
          <a:bodyPr lIns="90488" tIns="44450" rIns="90488" bIns="44450">
            <a:normAutofit fontScale="92500"/>
          </a:bodyPr>
          <a:lstStyle/>
          <a:p>
            <a:pPr marL="457200" indent="-457200">
              <a:buClrTx/>
              <a:buFont typeface="+mj-lt"/>
              <a:buAutoNum type="arabicPeriod"/>
            </a:pPr>
            <a:r>
              <a:rPr lang="en-US" sz="2400" dirty="0" smtClean="0"/>
              <a:t>List the three most common injuries associated with the foot and discuss the treatment of each injury.</a:t>
            </a:r>
          </a:p>
          <a:p>
            <a:pPr marL="0" indent="0">
              <a:buClrTx/>
              <a:buNone/>
            </a:pPr>
            <a:endParaRPr lang="en-US" sz="2400" dirty="0" smtClean="0"/>
          </a:p>
          <a:p>
            <a:pPr marL="457200" indent="-457200">
              <a:buClrTx/>
              <a:buFont typeface="+mj-lt"/>
              <a:buAutoNum type="arabicPeriod"/>
            </a:pPr>
            <a:r>
              <a:rPr lang="en-US" sz="2400" dirty="0">
                <a:effectLst>
                  <a:outerShdw blurRad="38100" dist="38100" dir="2700000" algn="tl">
                    <a:srgbClr val="FFFFFF"/>
                  </a:outerShdw>
                </a:effectLst>
                <a:latin typeface="Book Antiqua" pitchFamily="18" charset="0"/>
              </a:rPr>
              <a:t>List the six most common injuries associated with the knee and discuss the treatment of each injury</a:t>
            </a:r>
            <a:r>
              <a:rPr lang="en-US" sz="2400" dirty="0" smtClean="0">
                <a:effectLst>
                  <a:outerShdw blurRad="38100" dist="38100" dir="2700000" algn="tl">
                    <a:srgbClr val="FFFFFF"/>
                  </a:outerShdw>
                </a:effectLst>
                <a:latin typeface="Book Antiqua" pitchFamily="18" charset="0"/>
              </a:rPr>
              <a:t>.</a:t>
            </a:r>
          </a:p>
          <a:p>
            <a:pPr marL="0" indent="0">
              <a:buClrTx/>
              <a:buNone/>
            </a:pPr>
            <a:endParaRPr lang="en-US" sz="2400" dirty="0">
              <a:effectLst>
                <a:outerShdw blurRad="38100" dist="38100" dir="2700000" algn="tl">
                  <a:srgbClr val="FFFFFF"/>
                </a:outerShdw>
              </a:effectLst>
              <a:latin typeface="Book Antiqua" pitchFamily="18" charset="0"/>
            </a:endParaRPr>
          </a:p>
          <a:p>
            <a:pPr marL="457200" indent="-457200">
              <a:buClrTx/>
              <a:buFont typeface="+mj-lt"/>
              <a:buAutoNum type="arabicPeriod"/>
            </a:pPr>
            <a:r>
              <a:rPr lang="en-US" sz="2400" dirty="0">
                <a:effectLst>
                  <a:outerShdw blurRad="38100" dist="38100" dir="2700000" algn="tl">
                    <a:srgbClr val="FFFFFF"/>
                  </a:outerShdw>
                </a:effectLst>
                <a:latin typeface="Book Antiqua" pitchFamily="18" charset="0"/>
              </a:rPr>
              <a:t>List the two most common injuries associated with the hand and discuss preventative steps for each injury</a:t>
            </a:r>
            <a:r>
              <a:rPr lang="en-US" sz="2400" dirty="0" smtClean="0">
                <a:effectLst>
                  <a:outerShdw blurRad="38100" dist="38100" dir="2700000" algn="tl">
                    <a:srgbClr val="FFFFFF"/>
                  </a:outerShdw>
                </a:effectLst>
                <a:latin typeface="Book Antiqua" pitchFamily="18" charset="0"/>
              </a:rPr>
              <a:t>.</a:t>
            </a:r>
          </a:p>
          <a:p>
            <a:pPr marL="0" indent="0">
              <a:buClrTx/>
              <a:buNone/>
            </a:pPr>
            <a:endParaRPr lang="en-US" sz="2400" dirty="0">
              <a:effectLst>
                <a:outerShdw blurRad="38100" dist="38100" dir="2700000" algn="tl">
                  <a:srgbClr val="FFFFFF"/>
                </a:outerShdw>
              </a:effectLst>
              <a:latin typeface="Book Antiqua" pitchFamily="18" charset="0"/>
            </a:endParaRPr>
          </a:p>
          <a:p>
            <a:pPr marL="457200" indent="-457200">
              <a:buClrTx/>
              <a:buFont typeface="+mj-lt"/>
              <a:buAutoNum type="arabicPeriod"/>
            </a:pPr>
            <a:r>
              <a:rPr lang="en-US" sz="2400" dirty="0" smtClean="0"/>
              <a:t>List three </a:t>
            </a:r>
            <a:r>
              <a:rPr lang="en-US" sz="2400" dirty="0"/>
              <a:t>common </a:t>
            </a:r>
            <a:r>
              <a:rPr lang="en-US" sz="2400" dirty="0" smtClean="0"/>
              <a:t>issues </a:t>
            </a:r>
            <a:r>
              <a:rPr lang="en-US" sz="2400" dirty="0"/>
              <a:t>associated with the saddle and discuss </a:t>
            </a:r>
            <a:r>
              <a:rPr lang="en-US" sz="2400" dirty="0" smtClean="0"/>
              <a:t>preventative steps and treatment.</a:t>
            </a:r>
          </a:p>
        </p:txBody>
      </p:sp>
    </p:spTree>
    <p:extLst>
      <p:ext uri="{BB962C8B-B14F-4D97-AF65-F5344CB8AC3E}">
        <p14:creationId xmlns:p14="http://schemas.microsoft.com/office/powerpoint/2010/main" val="16171115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dissolve">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987">
                                            <p:txEl>
                                              <p:pRg st="2" end="2"/>
                                            </p:txEl>
                                          </p:spTgt>
                                        </p:tgtEl>
                                        <p:attrNameLst>
                                          <p:attrName>style.visibility</p:attrName>
                                        </p:attrNameLst>
                                      </p:cBhvr>
                                      <p:to>
                                        <p:strVal val="visible"/>
                                      </p:to>
                                    </p:set>
                                    <p:animEffect transition="in" filter="dissolve">
                                      <p:cBhvr>
                                        <p:cTn id="12" dur="500"/>
                                        <p:tgtEl>
                                          <p:spTgt spid="419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animEffect transition="in" filter="dissolve">
                                      <p:cBhvr>
                                        <p:cTn id="17" dur="500"/>
                                        <p:tgtEl>
                                          <p:spTgt spid="419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987">
                                            <p:txEl>
                                              <p:pRg st="6" end="6"/>
                                            </p:txEl>
                                          </p:spTgt>
                                        </p:tgtEl>
                                        <p:attrNameLst>
                                          <p:attrName>style.visibility</p:attrName>
                                        </p:attrNameLst>
                                      </p:cBhvr>
                                      <p:to>
                                        <p:strVal val="visible"/>
                                      </p:to>
                                    </p:set>
                                    <p:animEffect transition="in" filter="dissolve">
                                      <p:cBhvr>
                                        <p:cTn id="22" dur="500"/>
                                        <p:tgtEl>
                                          <p:spTgt spid="41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590800" y="1752600"/>
            <a:ext cx="3657600" cy="3886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781964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9144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solidFill>
                <a:effectLst/>
                <a:uLnTx/>
                <a:uFillTx/>
                <a:latin typeface="+mj-lt"/>
                <a:ea typeface="+mj-ea"/>
                <a:cs typeface="+mj-cs"/>
              </a:rPr>
              <a:t>Symptoms</a:t>
            </a:r>
            <a:endParaRPr kumimoji="0" lang="en-US" sz="4000" b="1" i="0" u="none" strike="noStrike" kern="1200" cap="none" spc="0" normalizeH="0" baseline="0" noProof="0" dirty="0">
              <a:ln>
                <a:noFill/>
              </a:ln>
              <a:solidFill>
                <a:schemeClr val="tx2"/>
              </a:solidFill>
              <a:effectLst/>
              <a:uLnTx/>
              <a:uFillTx/>
              <a:latin typeface="+mj-lt"/>
              <a:ea typeface="+mj-ea"/>
              <a:cs typeface="+mj-cs"/>
            </a:endParaRPr>
          </a:p>
        </p:txBody>
      </p:sp>
      <p:sp>
        <p:nvSpPr>
          <p:cNvPr id="6" name="Rectangle 3"/>
          <p:cNvSpPr txBox="1">
            <a:spLocks noChangeArrowheads="1"/>
          </p:cNvSpPr>
          <p:nvPr/>
        </p:nvSpPr>
        <p:spPr>
          <a:xfrm>
            <a:off x="457200" y="2362200"/>
            <a:ext cx="8229600" cy="1600200"/>
          </a:xfrm>
          <a:prstGeom prst="rect">
            <a:avLst/>
          </a:prstGeom>
          <a:noFill/>
          <a:ln/>
        </p:spPr>
        <p:txBody>
          <a:bodyPr vert="horz" lIns="90488" tIns="44450" rIns="90488" bIns="44450">
            <a:normAutofit/>
          </a:bodyPr>
          <a:lstStyle/>
          <a:p>
            <a:r>
              <a:rPr lang="en-US" sz="2400" dirty="0"/>
              <a:t>Pain is shock like and sometimes recurring and tingling</a:t>
            </a:r>
            <a:r>
              <a:rPr lang="en-US" sz="2400" dirty="0" smtClean="0"/>
              <a:t>.</a:t>
            </a:r>
          </a:p>
          <a:p>
            <a:endParaRPr lang="en-US" sz="2400" dirty="0"/>
          </a:p>
          <a:p>
            <a:r>
              <a:rPr lang="en-US" sz="2400" dirty="0"/>
              <a:t>Occurs over time.</a:t>
            </a:r>
          </a:p>
        </p:txBody>
      </p:sp>
    </p:spTree>
    <p:extLst>
      <p:ext uri="{BB962C8B-B14F-4D97-AF65-F5344CB8AC3E}">
        <p14:creationId xmlns:p14="http://schemas.microsoft.com/office/powerpoint/2010/main" val="19579238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 </a:t>
            </a:r>
            <a:endParaRPr lang="en-US" b="1" dirty="0"/>
          </a:p>
        </p:txBody>
      </p:sp>
      <p:sp>
        <p:nvSpPr>
          <p:cNvPr id="3" name="Content Placeholder 2"/>
          <p:cNvSpPr>
            <a:spLocks noGrp="1"/>
          </p:cNvSpPr>
          <p:nvPr>
            <p:ph idx="1"/>
          </p:nvPr>
        </p:nvSpPr>
        <p:spPr/>
        <p:txBody>
          <a:bodyPr/>
          <a:lstStyle/>
          <a:p>
            <a:r>
              <a:rPr lang="en-US" dirty="0" smtClean="0"/>
              <a:t>Wear correct shoes (cycling shoes).</a:t>
            </a:r>
          </a:p>
          <a:p>
            <a:pPr lvl="1"/>
            <a:r>
              <a:rPr lang="en-US" dirty="0" smtClean="0"/>
              <a:t>With your cycling shoe in your hand, try to bend the shoe using two fingers.</a:t>
            </a:r>
          </a:p>
          <a:p>
            <a:pPr lvl="1"/>
            <a:r>
              <a:rPr lang="en-US" dirty="0" smtClean="0"/>
              <a:t>Cycling shoes should be difficult to bend.</a:t>
            </a:r>
          </a:p>
          <a:p>
            <a:r>
              <a:rPr lang="en-US" dirty="0" smtClean="0"/>
              <a:t>Use soft orthotics.</a:t>
            </a:r>
          </a:p>
          <a:p>
            <a:pPr lvl="1"/>
            <a:r>
              <a:rPr lang="en-US" dirty="0" smtClean="0"/>
              <a:t>Over the counter orthotics may work.</a:t>
            </a:r>
          </a:p>
          <a:p>
            <a:pPr lvl="1"/>
            <a:r>
              <a:rPr lang="en-US" dirty="0" smtClean="0"/>
              <a:t>May need to see a podiatrist.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a:ln/>
        </p:spPr>
        <p:txBody>
          <a:bodyPr lIns="90488" tIns="44450" rIns="90488" bIns="44450"/>
          <a:lstStyle/>
          <a:p>
            <a:r>
              <a:rPr lang="en-US" sz="4800" b="1" dirty="0"/>
              <a:t>FOOT INJURIES</a:t>
            </a:r>
          </a:p>
        </p:txBody>
      </p:sp>
      <p:sp>
        <p:nvSpPr>
          <p:cNvPr id="57347" name="Rectangle 3"/>
          <p:cNvSpPr>
            <a:spLocks noGrp="1" noChangeArrowheads="1"/>
          </p:cNvSpPr>
          <p:nvPr>
            <p:ph type="body" idx="1"/>
          </p:nvPr>
        </p:nvSpPr>
        <p:spPr>
          <a:xfrm>
            <a:off x="457200" y="1935480"/>
            <a:ext cx="8229600" cy="4541520"/>
          </a:xfrm>
          <a:noFill/>
          <a:ln/>
        </p:spPr>
        <p:txBody>
          <a:bodyPr lIns="90488" tIns="44450" rIns="90488" bIns="44450">
            <a:normAutofit/>
          </a:bodyPr>
          <a:lstStyle/>
          <a:p>
            <a:pPr marL="514350" indent="-514350">
              <a:buNone/>
            </a:pPr>
            <a:r>
              <a:rPr lang="en-US" b="1" dirty="0" smtClean="0"/>
              <a:t>Plantar Fasciitis</a:t>
            </a:r>
            <a:r>
              <a:rPr lang="en-US" dirty="0" smtClean="0"/>
              <a:t>- the stretching of the ligament connecting the toes to the heel.</a:t>
            </a:r>
          </a:p>
          <a:p>
            <a:pPr>
              <a:buFontTx/>
              <a:buNone/>
            </a:pPr>
            <a:endParaRPr lang="en-US" dirty="0" smtClean="0"/>
          </a:p>
          <a:p>
            <a:pPr>
              <a:buFontTx/>
              <a:buNone/>
            </a:pPr>
            <a:endParaRPr lang="en-US" dirty="0" smtClean="0"/>
          </a:p>
          <a:p>
            <a:pPr>
              <a:buFontTx/>
              <a:buNone/>
            </a:pPr>
            <a:endParaRPr lang="en-US" dirty="0" smtClean="0"/>
          </a:p>
          <a:p>
            <a:pPr>
              <a:buFontTx/>
              <a:buNone/>
            </a:pPr>
            <a:endParaRPr lang="en-US" dirty="0" smtClean="0"/>
          </a:p>
          <a:p>
            <a:pPr>
              <a:buFontTx/>
              <a:buNone/>
            </a:pPr>
            <a:endParaRPr lang="en-US" dirty="0">
              <a:solidFill>
                <a:schemeClr val="accent2"/>
              </a:solidFill>
            </a:endParaRPr>
          </a:p>
        </p:txBody>
      </p:sp>
      <p:pic>
        <p:nvPicPr>
          <p:cNvPr id="5" name="Picture 4"/>
          <p:cNvPicPr/>
          <p:nvPr/>
        </p:nvPicPr>
        <p:blipFill>
          <a:blip r:embed="rId2">
            <a:grayscl/>
            <a:extLst>
              <a:ext uri="{28A0092B-C50C-407E-A947-70E740481C1C}">
                <a14:useLocalDpi xmlns:a14="http://schemas.microsoft.com/office/drawing/2010/main" val="0"/>
              </a:ext>
            </a:extLst>
          </a:blip>
          <a:stretch>
            <a:fillRect/>
          </a:stretch>
        </p:blipFill>
        <p:spPr>
          <a:xfrm>
            <a:off x="2057400" y="2971800"/>
            <a:ext cx="5181600" cy="3022600"/>
          </a:xfrm>
          <a:prstGeom prst="rect">
            <a:avLst/>
          </a:prstGeom>
        </p:spPr>
      </p:pic>
      <p:sp>
        <p:nvSpPr>
          <p:cNvPr id="2" name="Rectangle 1"/>
          <p:cNvSpPr/>
          <p:nvPr/>
        </p:nvSpPr>
        <p:spPr>
          <a:xfrm>
            <a:off x="2057400" y="6019800"/>
            <a:ext cx="2128557" cy="276999"/>
          </a:xfrm>
          <a:prstGeom prst="rect">
            <a:avLst/>
          </a:prstGeom>
        </p:spPr>
        <p:txBody>
          <a:bodyPr wrap="none">
            <a:spAutoFit/>
          </a:bodyPr>
          <a:lstStyle/>
          <a:p>
            <a:r>
              <a:rPr lang="en-US" baseline="-25000" dirty="0" err="1"/>
              <a:t>www.flyingpigmarathon.com</a:t>
            </a:r>
            <a:endParaRPr lang="en-US" dirty="0"/>
          </a:p>
        </p:txBody>
      </p:sp>
    </p:spTree>
    <p:extLst>
      <p:ext uri="{BB962C8B-B14F-4D97-AF65-F5344CB8AC3E}">
        <p14:creationId xmlns:p14="http://schemas.microsoft.com/office/powerpoint/2010/main" val="34052099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9144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solidFill>
                <a:effectLst/>
                <a:uLnTx/>
                <a:uFillTx/>
                <a:latin typeface="+mj-lt"/>
                <a:ea typeface="+mj-ea"/>
                <a:cs typeface="+mj-cs"/>
              </a:rPr>
              <a:t>Symptoms</a:t>
            </a:r>
            <a:endParaRPr kumimoji="0" lang="en-US" sz="4000" b="1" i="0" u="none" strike="noStrike" kern="1200" cap="none" spc="0" normalizeH="0" baseline="0" noProof="0" dirty="0">
              <a:ln>
                <a:noFill/>
              </a:ln>
              <a:solidFill>
                <a:schemeClr val="tx2"/>
              </a:solidFill>
              <a:effectLst/>
              <a:uLnTx/>
              <a:uFillTx/>
              <a:latin typeface="+mj-lt"/>
              <a:ea typeface="+mj-ea"/>
              <a:cs typeface="+mj-cs"/>
            </a:endParaRPr>
          </a:p>
        </p:txBody>
      </p:sp>
      <p:sp>
        <p:nvSpPr>
          <p:cNvPr id="6" name="Rectangle 3"/>
          <p:cNvSpPr txBox="1">
            <a:spLocks noChangeArrowheads="1"/>
          </p:cNvSpPr>
          <p:nvPr/>
        </p:nvSpPr>
        <p:spPr>
          <a:xfrm>
            <a:off x="457200" y="2362200"/>
            <a:ext cx="8229600" cy="1600200"/>
          </a:xfrm>
          <a:prstGeom prst="rect">
            <a:avLst/>
          </a:prstGeom>
          <a:noFill/>
          <a:ln/>
        </p:spPr>
        <p:txBody>
          <a:bodyPr vert="horz" lIns="90488" tIns="44450" rIns="90488" bIns="44450">
            <a:normAutofit/>
          </a:bodyPr>
          <a:lstStyle/>
          <a:p>
            <a:r>
              <a:rPr lang="en-US" sz="2400" dirty="0" smtClean="0"/>
              <a:t>Foot is flexing to much.</a:t>
            </a:r>
          </a:p>
          <a:p>
            <a:endParaRPr lang="en-US" sz="2400" dirty="0" smtClean="0"/>
          </a:p>
          <a:p>
            <a:r>
              <a:rPr lang="en-US" sz="2400" dirty="0" smtClean="0"/>
              <a:t>Pain in the arch of your foot. Feels like it is tearing or being cut. </a:t>
            </a:r>
          </a:p>
          <a:p>
            <a:endParaRPr lang="en-US" sz="2400" dirty="0"/>
          </a:p>
        </p:txBody>
      </p:sp>
    </p:spTree>
    <p:extLst>
      <p:ext uri="{BB962C8B-B14F-4D97-AF65-F5344CB8AC3E}">
        <p14:creationId xmlns:p14="http://schemas.microsoft.com/office/powerpoint/2010/main" val="34229546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 </a:t>
            </a:r>
            <a:endParaRPr lang="en-US" b="1" dirty="0"/>
          </a:p>
        </p:txBody>
      </p:sp>
      <p:sp>
        <p:nvSpPr>
          <p:cNvPr id="3" name="Content Placeholder 2"/>
          <p:cNvSpPr>
            <a:spLocks noGrp="1"/>
          </p:cNvSpPr>
          <p:nvPr>
            <p:ph idx="1"/>
          </p:nvPr>
        </p:nvSpPr>
        <p:spPr/>
        <p:txBody>
          <a:bodyPr/>
          <a:lstStyle/>
          <a:p>
            <a:r>
              <a:rPr lang="en-US" dirty="0" smtClean="0"/>
              <a:t>Wear correct shoes (cycling shoes).</a:t>
            </a:r>
          </a:p>
          <a:p>
            <a:pPr lvl="1"/>
            <a:r>
              <a:rPr lang="en-US" dirty="0" smtClean="0"/>
              <a:t>With your cycling shoe in your hand, try to bend the shoe using two fingers.</a:t>
            </a:r>
          </a:p>
          <a:p>
            <a:pPr lvl="1"/>
            <a:r>
              <a:rPr lang="en-US" dirty="0" smtClean="0"/>
              <a:t>Cycling shoes should be difficult to bend.</a:t>
            </a:r>
          </a:p>
          <a:p>
            <a:r>
              <a:rPr lang="en-US" dirty="0" smtClean="0"/>
              <a:t>Use soft orthotics.</a:t>
            </a:r>
          </a:p>
          <a:p>
            <a:pPr lvl="1"/>
            <a:r>
              <a:rPr lang="en-US" dirty="0" smtClean="0"/>
              <a:t>Over the counter orthotics may work.</a:t>
            </a:r>
          </a:p>
          <a:p>
            <a:pPr lvl="1"/>
            <a:r>
              <a:rPr lang="en-US" dirty="0" smtClean="0"/>
              <a:t>May need to see a podiatrist.</a:t>
            </a:r>
            <a:endParaRPr lang="en-US" dirty="0"/>
          </a:p>
        </p:txBody>
      </p:sp>
    </p:spTree>
    <p:extLst>
      <p:ext uri="{BB962C8B-B14F-4D97-AF65-F5344CB8AC3E}">
        <p14:creationId xmlns:p14="http://schemas.microsoft.com/office/powerpoint/2010/main" val="41472826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Blisters</a:t>
            </a:r>
            <a:endParaRPr lang="en-US" b="1" dirty="0"/>
          </a:p>
        </p:txBody>
      </p:sp>
      <p:sp>
        <p:nvSpPr>
          <p:cNvPr id="3" name="Content Placeholder 2"/>
          <p:cNvSpPr>
            <a:spLocks noGrp="1"/>
          </p:cNvSpPr>
          <p:nvPr>
            <p:ph idx="1"/>
          </p:nvPr>
        </p:nvSpPr>
        <p:spPr>
          <a:xfrm>
            <a:off x="457200" y="2057400"/>
            <a:ext cx="8229600" cy="4267200"/>
          </a:xfrm>
        </p:spPr>
        <p:txBody>
          <a:bodyPr/>
          <a:lstStyle/>
          <a:p>
            <a:r>
              <a:rPr lang="en-US" b="1" dirty="0" smtClean="0"/>
              <a:t>Blisters</a:t>
            </a:r>
            <a:r>
              <a:rPr lang="en-US" dirty="0" smtClean="0"/>
              <a:t> - </a:t>
            </a:r>
            <a:r>
              <a:rPr lang="en-US" sz="2000" dirty="0" smtClean="0"/>
              <a:t>A small pocket of fluid within the upper layers of the skin.  Usually caused by friction.</a:t>
            </a:r>
          </a:p>
          <a:p>
            <a:endParaRPr lang="en-US" sz="2000" dirty="0" smtClean="0"/>
          </a:p>
          <a:p>
            <a:endParaRPr lang="en-US" sz="2000" dirty="0" smtClean="0"/>
          </a:p>
          <a:p>
            <a:endParaRPr lang="en-US" sz="2000" dirty="0" smtClean="0"/>
          </a:p>
          <a:p>
            <a:pPr>
              <a:buNone/>
            </a:pPr>
            <a:endParaRPr lang="en-US" sz="2000" dirty="0" smtClean="0"/>
          </a:p>
        </p:txBody>
      </p:sp>
      <p:pic>
        <p:nvPicPr>
          <p:cNvPr id="4" name="Picture 3" descr="Foot blister.jpg"/>
          <p:cNvPicPr>
            <a:picLocks noChangeAspect="1"/>
          </p:cNvPicPr>
          <p:nvPr/>
        </p:nvPicPr>
        <p:blipFill>
          <a:blip r:embed="rId2" cstate="print"/>
          <a:stretch>
            <a:fillRect/>
          </a:stretch>
        </p:blipFill>
        <p:spPr>
          <a:xfrm>
            <a:off x="2971800" y="3352800"/>
            <a:ext cx="3893279" cy="2590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895</TotalTime>
  <Words>1605</Words>
  <Application>Microsoft Macintosh PowerPoint</Application>
  <PresentationFormat>On-screen Show (4:3)</PresentationFormat>
  <Paragraphs>236</Paragraphs>
  <Slides>37</Slides>
  <Notes>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Flow</vt:lpstr>
      <vt:lpstr>Non-Collision Cycling Injuries </vt:lpstr>
      <vt:lpstr>PERFORMANCE OBJECTIVES</vt:lpstr>
      <vt:lpstr>FOOT INJURIES</vt:lpstr>
      <vt:lpstr>PowerPoint Presentation</vt:lpstr>
      <vt:lpstr>Treatment </vt:lpstr>
      <vt:lpstr>FOOT INJURIES</vt:lpstr>
      <vt:lpstr>PowerPoint Presentation</vt:lpstr>
      <vt:lpstr>Treatment </vt:lpstr>
      <vt:lpstr>Blisters</vt:lpstr>
      <vt:lpstr>Treatment</vt:lpstr>
      <vt:lpstr>Athletes Foot</vt:lpstr>
      <vt:lpstr>Treatment</vt:lpstr>
      <vt:lpstr>Knee Injuries</vt:lpstr>
      <vt:lpstr>Treatment</vt:lpstr>
      <vt:lpstr>PowerPoint Presentation</vt:lpstr>
      <vt:lpstr>Treatment</vt:lpstr>
      <vt:lpstr>PowerPoint Presentation</vt:lpstr>
      <vt:lpstr>Treatment</vt:lpstr>
      <vt:lpstr>PowerPoint Presentation</vt:lpstr>
      <vt:lpstr>Treatment</vt:lpstr>
      <vt:lpstr>Treatment</vt:lpstr>
      <vt:lpstr>Treatment</vt:lpstr>
      <vt:lpstr>Hand Injuries</vt:lpstr>
      <vt:lpstr>PowerPoint Presentation</vt:lpstr>
      <vt:lpstr>Treatment</vt:lpstr>
      <vt:lpstr>Saddle Injuries</vt:lpstr>
      <vt:lpstr>Saddle Injuries</vt:lpstr>
      <vt:lpstr>PowerPoint Presentation</vt:lpstr>
      <vt:lpstr>Treatment  </vt:lpstr>
      <vt:lpstr>PowerPoint Presentation</vt:lpstr>
      <vt:lpstr>Lesions, Infections &amp; Chafing</vt:lpstr>
      <vt:lpstr>Common Infections</vt:lpstr>
      <vt:lpstr>Treatment</vt:lpstr>
      <vt:lpstr>Ischemic Neuropathy</vt:lpstr>
      <vt:lpstr>Common prevention for saddle injuries</vt:lpstr>
      <vt:lpstr>Review</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Cycling Injuries &amp; First Aid</dc:title>
  <dc:creator>Shawn &amp; Gina Barry</dc:creator>
  <cp:lastModifiedBy>Bill Edgar</cp:lastModifiedBy>
  <cp:revision>47</cp:revision>
  <dcterms:created xsi:type="dcterms:W3CDTF">2011-06-17T17:18:02Z</dcterms:created>
  <dcterms:modified xsi:type="dcterms:W3CDTF">2015-08-17T22:40:24Z</dcterms:modified>
</cp:coreProperties>
</file>