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lvl1pPr>
      <a:defRPr>
        <a:latin typeface="Constantia"/>
        <a:ea typeface="Constantia"/>
        <a:cs typeface="Constantia"/>
        <a:sym typeface="Constantia"/>
      </a:defRPr>
    </a:lvl1pPr>
    <a:lvl2pPr indent="457200">
      <a:defRPr>
        <a:latin typeface="Constantia"/>
        <a:ea typeface="Constantia"/>
        <a:cs typeface="Constantia"/>
        <a:sym typeface="Constantia"/>
      </a:defRPr>
    </a:lvl2pPr>
    <a:lvl3pPr indent="914400">
      <a:defRPr>
        <a:latin typeface="Constantia"/>
        <a:ea typeface="Constantia"/>
        <a:cs typeface="Constantia"/>
        <a:sym typeface="Constantia"/>
      </a:defRPr>
    </a:lvl3pPr>
    <a:lvl4pPr indent="1371600">
      <a:defRPr>
        <a:latin typeface="Constantia"/>
        <a:ea typeface="Constantia"/>
        <a:cs typeface="Constantia"/>
        <a:sym typeface="Constantia"/>
      </a:defRPr>
    </a:lvl4pPr>
    <a:lvl5pPr indent="1828800">
      <a:defRPr>
        <a:latin typeface="Constantia"/>
        <a:ea typeface="Constantia"/>
        <a:cs typeface="Constantia"/>
        <a:sym typeface="Constantia"/>
      </a:defRPr>
    </a:lvl5pPr>
    <a:lvl6pPr indent="2286000">
      <a:defRPr>
        <a:latin typeface="Constantia"/>
        <a:ea typeface="Constantia"/>
        <a:cs typeface="Constantia"/>
        <a:sym typeface="Constantia"/>
      </a:defRPr>
    </a:lvl6pPr>
    <a:lvl7pPr indent="2743200">
      <a:defRPr>
        <a:latin typeface="Constantia"/>
        <a:ea typeface="Constantia"/>
        <a:cs typeface="Constantia"/>
        <a:sym typeface="Constantia"/>
      </a:defRPr>
    </a:lvl7pPr>
    <a:lvl8pPr indent="3200400">
      <a:defRPr>
        <a:latin typeface="Constantia"/>
        <a:ea typeface="Constantia"/>
        <a:cs typeface="Constantia"/>
        <a:sym typeface="Constantia"/>
      </a:defRPr>
    </a:lvl8pPr>
    <a:lvl9pPr indent="3657600">
      <a:defRPr>
        <a:latin typeface="Constantia"/>
        <a:ea typeface="Constantia"/>
        <a:cs typeface="Constantia"/>
        <a:sym typeface="Constanti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DFE8"/>
          </a:solidFill>
        </a:fill>
      </a:tcStyle>
    </a:wholeTbl>
    <a:band2H>
      <a:tcTxStyle/>
      <a:tcStyle>
        <a:tcBdr/>
        <a:fill>
          <a:solidFill>
            <a:srgbClr val="E7F0F4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D2CB"/>
          </a:solidFill>
        </a:fill>
      </a:tcStyle>
    </a:wholeTbl>
    <a:band2H>
      <a:tcTxStyle/>
      <a:tcStyle>
        <a:tcBdr/>
        <a:fill>
          <a:solidFill>
            <a:srgbClr val="FBEAE7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6CDCE"/>
          </a:solidFill>
        </a:fill>
      </a:tcStyle>
    </a:wholeTbl>
    <a:band2H>
      <a:tcTxStyle/>
      <a:tcStyle>
        <a:tcBdr/>
        <a:fill>
          <a:solidFill>
            <a:srgbClr val="ECE7E8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229430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gradFill flip="none" rotWithShape="1">
          <a:gsLst>
            <a:gs pos="0">
              <a:srgbClr val="878787"/>
            </a:gs>
            <a:gs pos="25000">
              <a:srgbClr val="808080"/>
            </a:gs>
            <a:gs pos="100000">
              <a:srgbClr val="1E1E1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33400" y="0"/>
            <a:ext cx="7851648" cy="3200400"/>
          </a:xfrm>
          <a:prstGeom prst="rect">
            <a:avLst/>
          </a:prstGeom>
        </p:spPr>
        <p:txBody>
          <a:bodyPr/>
          <a:lstStyle>
            <a:lvl1pPr algn="r">
              <a:defRPr sz="5600" b="1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5600" b="1">
                <a:solidFill>
                  <a:srgbClr val="FC774E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533400" y="3228536"/>
            <a:ext cx="7854696" cy="3467101"/>
          </a:xfrm>
          <a:prstGeom prst="rect">
            <a:avLst/>
          </a:prstGeom>
        </p:spPr>
        <p:txBody>
          <a:bodyPr lIns="0" tIns="0" rIns="0" bIns="0"/>
          <a:lstStyle>
            <a:lvl1pPr marL="0" marR="45719" indent="0" algn="r">
              <a:buClrTx/>
              <a:buSz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4EAEE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Click to edit Master text styles</a:t>
            </a:r>
          </a:p>
          <a:p>
            <a:pPr lvl="1">
              <a:defRPr sz="1800"/>
            </a:pPr>
            <a:r>
              <a:rPr sz="2600"/>
              <a:t>Second level</a:t>
            </a:r>
          </a:p>
          <a:p>
            <a:pPr lvl="2">
              <a:defRPr sz="1800"/>
            </a:pPr>
            <a:r>
              <a:rPr sz="2600"/>
              <a:t>Third level</a:t>
            </a:r>
          </a:p>
          <a:p>
            <a:pPr lvl="3">
              <a:defRPr sz="1800"/>
            </a:pPr>
            <a:r>
              <a:rPr sz="2600"/>
              <a:t>Fourth level</a:t>
            </a:r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12616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6019800" cy="594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Click to edit Master text styles</a:t>
            </a:r>
          </a:p>
          <a:p>
            <a:pPr lvl="1">
              <a:defRPr sz="1800"/>
            </a:pPr>
            <a:r>
              <a:rPr sz="2600"/>
              <a:t>Second level</a:t>
            </a:r>
          </a:p>
          <a:p>
            <a:pPr lvl="2">
              <a:defRPr sz="1800"/>
            </a:pPr>
            <a:r>
              <a:rPr sz="2600"/>
              <a:t>Third level</a:t>
            </a:r>
          </a:p>
          <a:p>
            <a:pPr lvl="3">
              <a:defRPr sz="1800"/>
            </a:pPr>
            <a:r>
              <a:rPr sz="2600"/>
              <a:t>Fourth level</a:t>
            </a:r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Click to edit Master text styles</a:t>
            </a:r>
          </a:p>
          <a:p>
            <a:pPr lvl="1">
              <a:defRPr sz="1800"/>
            </a:pPr>
            <a:r>
              <a:rPr sz="2600"/>
              <a:t>Second level</a:t>
            </a:r>
          </a:p>
          <a:p>
            <a:pPr lvl="2">
              <a:defRPr sz="1800"/>
            </a:pPr>
            <a:r>
              <a:rPr sz="2600"/>
              <a:t>Third level</a:t>
            </a:r>
          </a:p>
          <a:p>
            <a:pPr lvl="3">
              <a:defRPr sz="1800"/>
            </a:pPr>
            <a:r>
              <a:rPr sz="2600"/>
              <a:t>Fourth level</a:t>
            </a:r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gradFill flip="none" rotWithShape="1">
          <a:gsLst>
            <a:gs pos="0">
              <a:srgbClr val="878787"/>
            </a:gs>
            <a:gs pos="25000">
              <a:srgbClr val="808080"/>
            </a:gs>
            <a:gs pos="100000">
              <a:srgbClr val="1E1E1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530351" y="0"/>
            <a:ext cx="7772401" cy="267919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600" b="1">
                <a:solidFill>
                  <a:srgbClr val="5E7CB2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5600" b="1">
                <a:solidFill>
                  <a:srgbClr val="5E7CB2"/>
                </a:solidFill>
                <a:effectLst>
                  <a:outerShdw blurRad="38100" dist="25400" dir="5400000" rotWithShape="0">
                    <a:srgbClr val="000000">
                      <a:alpha val="43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530351" y="2704663"/>
            <a:ext cx="7772401" cy="322421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4EAEE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920084"/>
            <a:ext cx="4038600" cy="4937916"/>
          </a:xfrm>
          <a:prstGeom prst="rect">
            <a:avLst/>
          </a:prstGeom>
        </p:spPr>
        <p:txBody>
          <a:bodyPr/>
          <a:lstStyle>
            <a:lvl3pPr marL="988466" indent="-320954"/>
            <a:lvl4pPr marL="1282191" indent="-303783"/>
            <a:lvl5pPr marL="1556511" indent="-303783"/>
          </a:lstStyle>
          <a:p>
            <a:pPr lvl="0">
              <a:defRPr sz="1800"/>
            </a:pPr>
            <a:r>
              <a:rPr sz="2600"/>
              <a:t>Click to edit Master text styles</a:t>
            </a:r>
          </a:p>
          <a:p>
            <a:pPr lvl="1">
              <a:defRPr sz="1800"/>
            </a:pPr>
            <a:r>
              <a:rPr sz="2600"/>
              <a:t>Second level</a:t>
            </a:r>
          </a:p>
          <a:p>
            <a:pPr lvl="2">
              <a:defRPr sz="1800"/>
            </a:pPr>
            <a:r>
              <a:rPr sz="2600"/>
              <a:t>Third level</a:t>
            </a:r>
          </a:p>
          <a:p>
            <a:pPr lvl="3">
              <a:defRPr sz="1800"/>
            </a:pPr>
            <a:r>
              <a:rPr sz="2600"/>
              <a:t>Fourth level</a:t>
            </a:r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457200" y="1847088"/>
            <a:ext cx="4040188" cy="67567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464646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64646"/>
                </a:solidFill>
              </a:rPr>
              <a:t>Click to edit Master text styles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685800" y="514351"/>
            <a:ext cx="2743200" cy="11620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tIns="18288" rIns="18288" bIns="18288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420000" flipV="1">
            <a:off x="3165753" y="1108076"/>
            <a:ext cx="5257801" cy="4114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>
            <a:solidFill>
              <a:srgbClr val="C0C0C0"/>
            </a:solidFill>
          </a:ln>
          <a:effectLst>
            <a:outerShdw blurRad="63500" dist="38500" dir="7500000" rotWithShape="0">
              <a:srgbClr val="000000">
                <a:alpha val="2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Shape 41"/>
          <p:cNvSpPr/>
          <p:nvPr/>
        </p:nvSpPr>
        <p:spPr>
          <a:xfrm rot="420000" flipV="1">
            <a:off x="8004133" y="5359768"/>
            <a:ext cx="155449" cy="155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</a:ln>
          <a:effectLst>
            <a:outerShdw blurRad="25400" dist="6350" dir="12900000" rotWithShape="0">
              <a:srgbClr val="000000">
                <a:alpha val="47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609600" y="0"/>
            <a:ext cx="2212849" cy="2759618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609600" y="2828785"/>
            <a:ext cx="2209800" cy="38938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300"/>
            </a:lvl1pPr>
          </a:lstStyle>
          <a:p>
            <a:pPr lvl="0">
              <a:defRPr sz="1800"/>
            </a:pPr>
            <a:r>
              <a:rPr sz="1300"/>
              <a:t>Click to edit Master text styles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xfrm>
            <a:off x="8077200" y="6518275"/>
            <a:ext cx="609600" cy="20320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5" name="Shape 45"/>
          <p:cNvSpPr/>
          <p:nvPr/>
        </p:nvSpPr>
        <p:spPr>
          <a:xfrm flipV="1">
            <a:off x="-9525" y="5816599"/>
            <a:ext cx="9163051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AD0911">
                  <a:alpha val="45000"/>
                </a:srgbClr>
              </a:gs>
              <a:gs pos="100000">
                <a:srgbClr val="ED5300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46" name="Shape 46"/>
          <p:cNvSpPr/>
          <p:nvPr/>
        </p:nvSpPr>
        <p:spPr>
          <a:xfrm flipV="1">
            <a:off x="4381500" y="6250788"/>
            <a:ext cx="4762501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4300">
                  <a:alpha val="30000"/>
                </a:srgbClr>
              </a:gs>
              <a:gs pos="80000">
                <a:srgbClr val="DA000B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9525" y="-7144"/>
            <a:ext cx="9163051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AD0911">
                  <a:alpha val="45000"/>
                </a:srgbClr>
              </a:gs>
              <a:gs pos="100000">
                <a:srgbClr val="ED5300">
                  <a:alpha val="5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" name="Shape 3"/>
          <p:cNvSpPr/>
          <p:nvPr/>
        </p:nvSpPr>
        <p:spPr>
          <a:xfrm>
            <a:off x="4381500" y="-7145"/>
            <a:ext cx="4762501" cy="607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4300">
                  <a:alpha val="30000"/>
                </a:srgbClr>
              </a:gs>
              <a:gs pos="80000">
                <a:srgbClr val="DA000B">
                  <a:alpha val="45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-29295" y="-16113"/>
            <a:ext cx="9197179" cy="1058653"/>
            <a:chOff x="0" y="0"/>
            <a:chExt cx="9197178" cy="1058652"/>
          </a:xfrm>
        </p:grpSpPr>
        <p:sp>
          <p:nvSpPr>
            <p:cNvPr id="4" name="Shape 4"/>
            <p:cNvSpPr/>
            <p:nvPr/>
          </p:nvSpPr>
          <p:spPr>
            <a:xfrm rot="21435692">
              <a:off x="9616" y="218536"/>
              <a:ext cx="9163051" cy="62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0" extrusionOk="0">
                  <a:moveTo>
                    <a:pt x="0" y="19778"/>
                  </a:moveTo>
                  <a:cubicBezTo>
                    <a:pt x="1055" y="15110"/>
                    <a:pt x="3454" y="5630"/>
                    <a:pt x="6017" y="5774"/>
                  </a:cubicBezTo>
                  <a:cubicBezTo>
                    <a:pt x="8581" y="5917"/>
                    <a:pt x="12783" y="21600"/>
                    <a:pt x="15380" y="20638"/>
                  </a:cubicBezTo>
                  <a:cubicBezTo>
                    <a:pt x="17978" y="19675"/>
                    <a:pt x="20305" y="4300"/>
                    <a:pt x="21600" y="0"/>
                  </a:cubicBezTo>
                </a:path>
              </a:pathLst>
            </a:custGeom>
            <a:noFill/>
            <a:ln w="10795" cap="flat">
              <a:solidFill>
                <a:srgbClr val="C7391D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 rot="21435692">
              <a:off x="14474" y="291986"/>
              <a:ext cx="9175813" cy="5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extrusionOk="0">
                  <a:moveTo>
                    <a:pt x="0" y="18514"/>
                  </a:moveTo>
                  <a:cubicBezTo>
                    <a:pt x="1023" y="16364"/>
                    <a:pt x="3563" y="5413"/>
                    <a:pt x="6136" y="5767"/>
                  </a:cubicBezTo>
                  <a:cubicBezTo>
                    <a:pt x="8710" y="6121"/>
                    <a:pt x="12864" y="21600"/>
                    <a:pt x="15441" y="20639"/>
                  </a:cubicBezTo>
                  <a:cubicBezTo>
                    <a:pt x="18019" y="19678"/>
                    <a:pt x="20319" y="430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8A4163">
                  <a:alpha val="78000"/>
                </a:srgbClr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464646"/>
                </a:solidFill>
              </a:rPr>
              <a:t>Click to edit Master title style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922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600"/>
              <a:t>Click to edit Master text styles</a:t>
            </a:r>
          </a:p>
          <a:p>
            <a:pPr lvl="1">
              <a:defRPr sz="1800"/>
            </a:pPr>
            <a:r>
              <a:rPr sz="2600"/>
              <a:t>Second level</a:t>
            </a:r>
          </a:p>
          <a:p>
            <a:pPr lvl="2">
              <a:defRPr sz="1800"/>
            </a:pPr>
            <a:r>
              <a:rPr sz="2600"/>
              <a:t>Third level</a:t>
            </a:r>
          </a:p>
          <a:p>
            <a:pPr lvl="3">
              <a:defRPr sz="1800"/>
            </a:pPr>
            <a:r>
              <a:rPr sz="2600"/>
              <a:t>Fourth level</a:t>
            </a:r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7924800" y="6518275"/>
            <a:ext cx="762000" cy="2032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b">
            <a:spAutoFit/>
          </a:bodyPr>
          <a:lstStyle>
            <a:lvl1pPr algn="r">
              <a:defRPr sz="1200">
                <a:solidFill>
                  <a:srgbClr val="434343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1pPr>
      <a:lvl2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2pPr>
      <a:lvl3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3pPr>
      <a:lvl4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4pPr>
      <a:lvl5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5pPr>
      <a:lvl6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6pPr>
      <a:lvl7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7pPr>
      <a:lvl8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8pPr>
      <a:lvl9pPr>
        <a:defRPr sz="5000">
          <a:solidFill>
            <a:srgbClr val="464646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274320" indent="-274320">
        <a:spcBef>
          <a:spcPts val="600"/>
        </a:spcBef>
        <a:buClr>
          <a:srgbClr val="EB641B"/>
        </a:buClr>
        <a:buSzPct val="9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1pPr>
      <a:lvl2pPr marL="660654" indent="-267461">
        <a:spcBef>
          <a:spcPts val="600"/>
        </a:spcBef>
        <a:buClr>
          <a:srgbClr val="EB641B"/>
        </a:buClr>
        <a:buSzPct val="8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2pPr>
      <a:lvl3pPr marL="973182" indent="-305670">
        <a:spcBef>
          <a:spcPts val="600"/>
        </a:spcBef>
        <a:buClr>
          <a:srgbClr val="EB641B"/>
        </a:buClr>
        <a:buSzPct val="7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3pPr>
      <a:lvl4pPr marL="1251813" indent="-273405">
        <a:spcBef>
          <a:spcPts val="600"/>
        </a:spcBef>
        <a:buClr>
          <a:srgbClr val="EB641B"/>
        </a:buClr>
        <a:buSzPct val="6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4pPr>
      <a:lvl5pPr marL="1526133" indent="-273405">
        <a:spcBef>
          <a:spcPts val="600"/>
        </a:spcBef>
        <a:buClr>
          <a:srgbClr val="EB641B"/>
        </a:buClr>
        <a:buSzPct val="65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5pPr>
      <a:lvl6pPr marL="1830832" indent="-303783">
        <a:spcBef>
          <a:spcPts val="600"/>
        </a:spcBef>
        <a:buClr>
          <a:srgbClr val="EB641B"/>
        </a:buClr>
        <a:buSzPct val="8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6pPr>
      <a:lvl7pPr marL="2034539" indent="-297179">
        <a:spcBef>
          <a:spcPts val="600"/>
        </a:spcBef>
        <a:buClr>
          <a:srgbClr val="EB641B"/>
        </a:buClr>
        <a:buSzPct val="80000"/>
        <a:buFont typeface="Wingdings 2"/>
        <a:buChar char="●"/>
        <a:defRPr sz="2600">
          <a:latin typeface="Constantia"/>
          <a:ea typeface="Constantia"/>
          <a:cs typeface="Constantia"/>
          <a:sym typeface="Constantia"/>
        </a:defRPr>
      </a:lvl7pPr>
      <a:lvl8pPr marL="2308860" indent="-297179">
        <a:spcBef>
          <a:spcPts val="600"/>
        </a:spcBef>
        <a:buClr>
          <a:srgbClr val="EB641B"/>
        </a:buClr>
        <a:buSzPct val="100000"/>
        <a:buFont typeface="Wingdings 2"/>
        <a:buChar char="•"/>
        <a:defRPr sz="2600">
          <a:latin typeface="Constantia"/>
          <a:ea typeface="Constantia"/>
          <a:cs typeface="Constantia"/>
          <a:sym typeface="Constantia"/>
        </a:defRPr>
      </a:lvl8pPr>
      <a:lvl9pPr marL="2625634" indent="-339634">
        <a:spcBef>
          <a:spcPts val="600"/>
        </a:spcBef>
        <a:buClr>
          <a:srgbClr val="EB641B"/>
        </a:buClr>
        <a:buSzPct val="100000"/>
        <a:buFont typeface="Wingdings 2"/>
        <a:buChar char="•"/>
        <a:defRPr sz="2600">
          <a:latin typeface="Constantia"/>
          <a:ea typeface="Constantia"/>
          <a:cs typeface="Constantia"/>
          <a:sym typeface="Constantia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onstant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609600" y="419100"/>
            <a:ext cx="7851648" cy="1295400"/>
          </a:xfrm>
          <a:prstGeom prst="rect">
            <a:avLst/>
          </a:prstGeom>
        </p:spPr>
        <p:txBody>
          <a:bodyPr/>
          <a:lstStyle>
            <a:lvl1pPr algn="ctr" defTabSz="804672">
              <a:defRPr sz="4928">
                <a:effectLst>
                  <a:outerShdw blurRad="33528" dist="22352" dir="54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4928" b="1" dirty="0">
                <a:solidFill>
                  <a:srgbClr val="FC774E"/>
                </a:solidFill>
                <a:effectLst>
                  <a:outerShdw blurRad="33528" dist="22352" dir="5400000" rotWithShape="0">
                    <a:srgbClr val="000000">
                      <a:alpha val="43000"/>
                    </a:srgbClr>
                  </a:outerShdw>
                </a:effectLst>
              </a:rPr>
              <a:t> Falling &amp; Collision injuries</a:t>
            </a:r>
          </a:p>
        </p:txBody>
      </p:sp>
      <p:pic>
        <p:nvPicPr>
          <p:cNvPr id="4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9350" y="2123344"/>
            <a:ext cx="4305300" cy="556418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6891266" y="5714222"/>
            <a:ext cx="207298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onstantia"/>
                <a:ea typeface="Constantia"/>
                <a:cs typeface="Constantia"/>
                <a:sym typeface="Constantia"/>
              </a:rPr>
              <a:t>Pages 38 - 39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 b="1"/>
              <a:t>Tears of the Achilles tendon</a:t>
            </a:r>
          </a:p>
          <a:p>
            <a:pPr lvl="0">
              <a:defRPr sz="1800"/>
            </a:pPr>
            <a:r>
              <a:rPr sz="2600"/>
              <a:t>Injures to he Achilles tendon occur in cycling, usually during an all out sprint after a suspect or very hard peddling in a hard gear combination.</a:t>
            </a:r>
          </a:p>
          <a:p>
            <a:pPr lvl="0">
              <a:defRPr sz="1800"/>
            </a:pPr>
            <a:r>
              <a:rPr sz="2600"/>
              <a:t>Usually painful and sometimes makes a loud snap.</a:t>
            </a:r>
          </a:p>
          <a:p>
            <a:pPr lvl="0">
              <a:defRPr sz="1800"/>
            </a:pPr>
            <a:r>
              <a:rPr sz="2600"/>
              <a:t>Treatment is ice, elevation and immediate medical treatment.</a:t>
            </a:r>
          </a:p>
        </p:txBody>
      </p:sp>
      <p:pic>
        <p:nvPicPr>
          <p:cNvPr id="93" name="image9.jpg" descr="achilles tend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4200" y="4743549"/>
            <a:ext cx="2057400" cy="21094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600" b="1"/>
              <a:t>Sprains of the foot</a:t>
            </a:r>
          </a:p>
          <a:p>
            <a:pPr marL="640080" lvl="1" indent="-246888">
              <a:lnSpc>
                <a:spcPct val="90000"/>
              </a:lnSpc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Often occur when getting the foot caught in the toe clips when attempting to dismount.</a:t>
            </a:r>
          </a:p>
          <a:p>
            <a:pPr marL="640080" lvl="1" indent="-246888">
              <a:lnSpc>
                <a:spcPct val="90000"/>
              </a:lnSpc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Treatment is RICE – Rest, Ice, Compress, Elevate</a:t>
            </a:r>
          </a:p>
          <a:p>
            <a:pPr marL="640080" lvl="1" indent="-246888">
              <a:lnSpc>
                <a:spcPct val="90000"/>
              </a:lnSpc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Seek medical treatment.</a:t>
            </a:r>
          </a:p>
          <a:p>
            <a:pPr marL="246888" lvl="1" indent="146304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600" b="1"/>
              <a:t>Head Injuries</a:t>
            </a:r>
          </a:p>
          <a:p>
            <a:pPr marL="640080" lvl="1" indent="-246888">
              <a:lnSpc>
                <a:spcPct val="90000"/>
              </a:lnSpc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Most common cause of death in athletics.</a:t>
            </a:r>
          </a:p>
          <a:p>
            <a:pPr marL="640080" lvl="1" indent="-246888">
              <a:lnSpc>
                <a:spcPct val="90000"/>
              </a:lnSpc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 b="1"/>
              <a:t>A significant impact to the head should checked for signs of a concussion or immediate medical attention!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Head injuries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marL="257860" lvl="0" indent="-257860" defTabSz="859536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2068" b="1"/>
              <a:t>Symptoms of a head injury may be present up to 48 hours after the injury.  Symptoms include:</a:t>
            </a:r>
            <a:endParaRPr sz="2068"/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Dizziness or loss of coordination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Blurred or double vision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Unequal pupil size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Severe headache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Ringing in the ears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Nausea and/or vomiting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Slurred speech, disorientation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Convulsions or tremors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Sleepiness or grogginess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Clear fluid draining from ears or nose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Numbness or paralysis</a:t>
            </a:r>
          </a:p>
          <a:p>
            <a:pPr marL="601675" lvl="1" indent="-232074" defTabSz="859536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defRPr sz="1800"/>
            </a:pPr>
            <a:r>
              <a:rPr sz="1879"/>
              <a:t>Difficulty in being aroused.</a:t>
            </a:r>
          </a:p>
        </p:txBody>
      </p:sp>
      <p:pic>
        <p:nvPicPr>
          <p:cNvPr id="100" name="image10.jpg" descr="football concussi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38800" y="2667000"/>
            <a:ext cx="2909030" cy="3429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 sz="48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>
                <a:solidFill>
                  <a:srgbClr val="464646"/>
                </a:solidFill>
              </a:rPr>
              <a:t>PERFORMANCE OBJECTIVES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620000" cy="43434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lvl="0" indent="0">
              <a:buSzTx/>
              <a:buNone/>
              <a:defRPr sz="1800"/>
            </a:pPr>
            <a:endParaRPr sz="2400" dirty="0">
              <a:effectLst>
                <a:outerShdw blurRad="38100" dist="38100" dir="2700000" rotWithShape="0">
                  <a:srgbClr val="FFFFFF"/>
                </a:outerShdw>
              </a:effectLst>
              <a:latin typeface="Book Antiqua"/>
              <a:ea typeface="Book Antiqua"/>
              <a:cs typeface="Book Antiqua"/>
              <a:sym typeface="Book Antiqua"/>
            </a:endParaRP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List treatments for road rash.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Identify what the number</a:t>
            </a:r>
            <a:r>
              <a:rPr lang="en-US" sz="240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 one</a:t>
            </a:r>
            <a:r>
              <a:rPr sz="240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 post injury concern is for road rash.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Identify what the acronym RICE stands for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List signs of a head injury.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1" build="p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9350" y="2036762"/>
            <a:ext cx="4305300" cy="55641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 lIns="44450" tIns="44450" rIns="44450" bIns="44450"/>
          <a:lstStyle>
            <a:lvl1pPr>
              <a:defRPr sz="48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>
                <a:solidFill>
                  <a:srgbClr val="464646"/>
                </a:solidFill>
              </a:rPr>
              <a:t>PERFORMANCE OBJECTIVES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620000" cy="4343400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lvl="0" indent="0">
              <a:buSzTx/>
              <a:buNone/>
              <a:defRPr sz="1800"/>
            </a:pPr>
            <a:endParaRPr sz="2400" dirty="0">
              <a:effectLst>
                <a:outerShdw blurRad="38100" dist="38100" dir="2700000" rotWithShape="0">
                  <a:srgbClr val="FFFFFF"/>
                </a:outerShdw>
              </a:effectLst>
              <a:latin typeface="Book Antiqua"/>
              <a:ea typeface="Book Antiqua"/>
              <a:cs typeface="Book Antiqua"/>
              <a:sym typeface="Book Antiqua"/>
            </a:endParaRP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List treatments for road rash.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Identify what the number </a:t>
            </a:r>
            <a:r>
              <a:rPr lang="en-US"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one </a:t>
            </a: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post injury concern is for road rash.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Identify what the acronym RICE stands for</a:t>
            </a:r>
          </a:p>
          <a:p>
            <a:pPr marL="422030" lvl="0" indent="-422030">
              <a:spcBef>
                <a:spcPts val="500"/>
              </a:spcBef>
              <a:buClrTx/>
              <a:buFont typeface="Book Antiqua"/>
              <a:buAutoNum type="arabicPeriod"/>
              <a:defRPr sz="1800"/>
            </a:pPr>
            <a:r>
              <a:rPr sz="2400" dirty="0">
                <a:effectLst>
                  <a:outerShdw blurRad="38100" dist="38100" dir="2700000" rotWithShape="0">
                    <a:srgbClr val="FFFFFF"/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rPr>
              <a:t>List signs of a head injury.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Cycling and the instruction of police bicycle training is inherent to injuries along the way.  </a:t>
            </a:r>
          </a:p>
          <a:p>
            <a:pPr lvl="0">
              <a:defRPr sz="1800"/>
            </a:pPr>
            <a:r>
              <a:rPr sz="2600"/>
              <a:t>Basic First Aid knowledge is essential to treating injuries and assessing those injury for possible need of advanced medical attention.</a:t>
            </a:r>
          </a:p>
        </p:txBody>
      </p:sp>
      <p:pic>
        <p:nvPicPr>
          <p:cNvPr id="66" name="image3.png" descr="Band Aid.bmp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200" y="4343400"/>
            <a:ext cx="2142857" cy="21333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770121"/>
          </a:xfrm>
          <a:prstGeom prst="rect">
            <a:avLst/>
          </a:prstGeom>
        </p:spPr>
        <p:txBody>
          <a:bodyPr/>
          <a:lstStyle/>
          <a:p>
            <a:pPr marL="337624" lvl="0" indent="-337624">
              <a:spcBef>
                <a:spcPts val="700"/>
              </a:spcBef>
              <a:buClrTx/>
              <a:defRPr sz="1800"/>
            </a:pPr>
            <a:r>
              <a:rPr sz="3200" b="1"/>
              <a:t>Road Rash – </a:t>
            </a:r>
            <a:r>
              <a:rPr sz="3200"/>
              <a:t>Caused by sliding across the ground removing the outer layers of skin.</a:t>
            </a:r>
          </a:p>
        </p:txBody>
      </p:sp>
      <p:pic>
        <p:nvPicPr>
          <p:cNvPr id="70" name="image4.jpg" descr="Road Rash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0" y="3764688"/>
            <a:ext cx="2314575" cy="30933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Road Rash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686800" cy="5181600"/>
          </a:xfrm>
          <a:prstGeom prst="rect">
            <a:avLst/>
          </a:prstGeom>
        </p:spPr>
        <p:txBody>
          <a:bodyPr/>
          <a:lstStyle/>
          <a:p>
            <a:pPr marL="0" lvl="0" indent="0">
              <a:buSzTx/>
              <a:buNone/>
              <a:defRPr sz="1800"/>
            </a:pPr>
            <a:r>
              <a:rPr sz="2800" b="1"/>
              <a:t>Treatment:</a:t>
            </a:r>
          </a:p>
          <a:p>
            <a:pPr marL="295421" lvl="0" indent="-295421">
              <a:buClrTx/>
              <a:defRPr sz="1800"/>
            </a:pPr>
            <a:r>
              <a:rPr sz="2800"/>
              <a:t>Direct pressure to control the bleeding.</a:t>
            </a:r>
          </a:p>
          <a:p>
            <a:pPr marL="295421" lvl="0" indent="-295421">
              <a:buClrTx/>
              <a:defRPr sz="1800"/>
            </a:pPr>
            <a:r>
              <a:rPr sz="2800"/>
              <a:t>Once the bleeding is controlled, you can observe gravel, dirt, etc. in the wound.  </a:t>
            </a:r>
          </a:p>
          <a:p>
            <a:pPr marL="295421" lvl="0" indent="-295421">
              <a:buClrTx/>
              <a:defRPr sz="1800"/>
            </a:pPr>
            <a:r>
              <a:rPr sz="2800"/>
              <a:t>Removed debris to prevent infection.</a:t>
            </a:r>
          </a:p>
          <a:p>
            <a:pPr marL="295421" lvl="0" indent="-295421">
              <a:buClrTx/>
              <a:defRPr sz="1800"/>
            </a:pPr>
            <a:r>
              <a:rPr sz="2800"/>
              <a:t>Apply antiseptic spray, helps infection and pain.</a:t>
            </a:r>
          </a:p>
        </p:txBody>
      </p:sp>
      <p:pic>
        <p:nvPicPr>
          <p:cNvPr id="74" name="image5.jpg" descr="Brave Soldier 1st defens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10400" y="4724400"/>
            <a:ext cx="2133600" cy="213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Road Rash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686800" cy="5486400"/>
          </a:xfrm>
          <a:prstGeom prst="rect">
            <a:avLst/>
          </a:prstGeom>
        </p:spPr>
        <p:txBody>
          <a:bodyPr/>
          <a:lstStyle/>
          <a:p>
            <a:pPr marL="0" lvl="0" indent="0" defTabSz="896111">
              <a:buSzTx/>
              <a:buNone/>
              <a:defRPr sz="1800"/>
            </a:pPr>
            <a:r>
              <a:rPr sz="2744" b="1"/>
              <a:t>Treatment: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Use sterile gauze to push the debris out of the wound.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Irrigate wound with clean water or solution.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Cover wound while at work.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Clean and dress wound regularly.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Check for signs of infection (#1 issue with road rash).</a:t>
            </a:r>
          </a:p>
          <a:p>
            <a:pPr marL="627278" lvl="1" indent="-241950" defTabSz="896111">
              <a:spcBef>
                <a:spcPts val="500"/>
              </a:spcBef>
              <a:buClrTx/>
              <a:defRPr sz="1800"/>
            </a:pPr>
            <a:r>
              <a:rPr sz="2352"/>
              <a:t>Red streaks coming from wound.</a:t>
            </a:r>
          </a:p>
          <a:p>
            <a:pPr marL="627278" lvl="1" indent="-241950" defTabSz="896111">
              <a:spcBef>
                <a:spcPts val="500"/>
              </a:spcBef>
              <a:buClrTx/>
              <a:defRPr sz="1800"/>
            </a:pPr>
            <a:r>
              <a:rPr sz="2352"/>
              <a:t>Seek medical attention.</a:t>
            </a:r>
          </a:p>
          <a:p>
            <a:pPr marL="289513" lvl="0" indent="-289513" defTabSz="896111">
              <a:buClrTx/>
              <a:defRPr sz="1800"/>
            </a:pPr>
            <a:r>
              <a:rPr sz="2744"/>
              <a:t>Severe road rash – seek medical attention </a:t>
            </a:r>
          </a:p>
          <a:p>
            <a:pPr marL="0" lvl="1" indent="385328" defTabSz="896111">
              <a:spcBef>
                <a:spcPts val="500"/>
              </a:spcBef>
              <a:buSzTx/>
              <a:buNone/>
              <a:defRPr sz="1800"/>
            </a:pPr>
            <a:r>
              <a:rPr sz="2352"/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700"/>
              </a:spcBef>
              <a:buSzTx/>
              <a:buNone/>
              <a:defRPr sz="1800"/>
            </a:pPr>
            <a:r>
              <a:rPr sz="3200" b="1"/>
              <a:t>Eye Injuries </a:t>
            </a:r>
          </a:p>
          <a:p>
            <a:pPr marL="253218" lvl="0" indent="-253218">
              <a:spcBef>
                <a:spcPts val="500"/>
              </a:spcBef>
              <a:defRPr sz="1800"/>
            </a:pPr>
            <a:r>
              <a:rPr sz="2400"/>
              <a:t>Without eye protection you risk serious injury to your eyes.  </a:t>
            </a:r>
          </a:p>
          <a:p>
            <a:pPr marL="253218" lvl="0" indent="-253218">
              <a:spcBef>
                <a:spcPts val="500"/>
              </a:spcBef>
              <a:defRPr sz="1800"/>
            </a:pPr>
            <a:r>
              <a:rPr sz="2400"/>
              <a:t>When contaminants enter the eye, flush them with plenty of water.  Use your water bottle when no other means are available.</a:t>
            </a:r>
          </a:p>
          <a:p>
            <a:pPr marL="253218" lvl="0" indent="-253218">
              <a:spcBef>
                <a:spcPts val="500"/>
              </a:spcBef>
              <a:defRPr sz="1800"/>
            </a:pPr>
            <a:r>
              <a:rPr sz="2400"/>
              <a:t>Any trauma to the eye must be treated at once.</a:t>
            </a:r>
          </a:p>
        </p:txBody>
      </p:sp>
      <p:pic>
        <p:nvPicPr>
          <p:cNvPr id="81" name="image6.jpg" descr="Cycling sunglasse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4200" y="5006214"/>
            <a:ext cx="2466975" cy="18478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marL="266090" lvl="0" indent="-266090" defTabSz="886968">
              <a:spcBef>
                <a:spcPts val="700"/>
              </a:spcBef>
              <a:buSzTx/>
              <a:buNone/>
              <a:defRPr sz="1800"/>
            </a:pPr>
            <a:r>
              <a:rPr sz="3104" b="1"/>
              <a:t>Fractures</a:t>
            </a:r>
          </a:p>
          <a:p>
            <a:pPr marL="266090" lvl="0" indent="-266090" defTabSz="886968">
              <a:defRPr sz="1800"/>
            </a:pPr>
            <a:r>
              <a:rPr sz="2522" b="1"/>
              <a:t>Clavicle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Frequently injured during cycling falls.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Treatment should include immobilization and ice.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Seek immediate medical treatment</a:t>
            </a:r>
          </a:p>
          <a:p>
            <a:pPr marL="266090" lvl="0" indent="-266090" defTabSz="886968">
              <a:defRPr sz="1800"/>
            </a:pPr>
            <a:r>
              <a:rPr sz="2522" b="1"/>
              <a:t>Arm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Most commonly the wrist.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Treatment should include splinting the area and ice.</a:t>
            </a:r>
          </a:p>
          <a:p>
            <a:pPr marL="620877" lvl="1" indent="-239481" defTabSz="88696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328"/>
              <a:t>Seek immediate medical treatment.</a:t>
            </a:r>
          </a:p>
        </p:txBody>
      </p:sp>
      <p:pic>
        <p:nvPicPr>
          <p:cNvPr id="85" name="image7.jpg" descr="fractured clavicl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53000" y="1524000"/>
            <a:ext cx="2743200" cy="14264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464646"/>
                </a:solidFill>
              </a:rPr>
              <a:t>Basic First Aid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700"/>
              </a:spcBef>
              <a:buSzTx/>
              <a:buNone/>
              <a:defRPr sz="1800"/>
            </a:pPr>
            <a:r>
              <a:rPr sz="3200" b="1"/>
              <a:t>Sprains</a:t>
            </a:r>
          </a:p>
          <a:p>
            <a:pPr marL="640080" lvl="1" indent="-24688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Sprains, contusions and fractures are common injuries of the wrist in cycling.</a:t>
            </a:r>
          </a:p>
          <a:p>
            <a:pPr marL="640080" lvl="1" indent="-24688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Treatment should include splinting, ice and elevation.</a:t>
            </a:r>
          </a:p>
          <a:p>
            <a:pPr marL="640080" lvl="1" indent="-24688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Seek immediate medical attention.</a:t>
            </a:r>
          </a:p>
          <a:p>
            <a:pPr marL="640080" lvl="1" indent="-246888">
              <a:spcBef>
                <a:spcPts val="500"/>
              </a:spcBef>
              <a:buClr>
                <a:srgbClr val="2DA2BF"/>
              </a:buClr>
              <a:defRPr sz="1800"/>
            </a:pPr>
            <a:r>
              <a:rPr sz="2400"/>
              <a:t>An X-ray should be taken to determine if the wrist is fractured.</a:t>
            </a:r>
          </a:p>
        </p:txBody>
      </p:sp>
      <p:pic>
        <p:nvPicPr>
          <p:cNvPr id="89" name="image8.jpg" descr="arm in sling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4200" y="4886325"/>
            <a:ext cx="1828801" cy="1828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502107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0E3741">
                <a:alpha val="48000"/>
              </a:srgbClr>
            </a:outerShdw>
          </a:effectLst>
        </a:effectStyle>
        <a:effectStyle>
          <a:effectLst>
            <a:outerShdw blurRad="63500" dist="38100" dir="5400000" rotWithShape="0">
              <a:srgbClr val="502107">
                <a:alpha val="4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2DA2BF"/>
          </a:solidFill>
          <a:prstDash val="solid"/>
          <a:bevel/>
        </a:ln>
        <a:effectLst>
          <a:outerShdw blurRad="63500" dist="38100" dir="5400000" rotWithShape="0">
            <a:srgbClr val="0E3741">
              <a:alpha val="4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nstantia"/>
            <a:ea typeface="Constantia"/>
            <a:cs typeface="Constantia"/>
            <a:sym typeface="Constant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Book Antiqua</vt:lpstr>
      <vt:lpstr>Calibri</vt:lpstr>
      <vt:lpstr>Constantia</vt:lpstr>
      <vt:lpstr>Helvetica Neue</vt:lpstr>
      <vt:lpstr>Wingdings 2</vt:lpstr>
      <vt:lpstr>Default</vt:lpstr>
      <vt:lpstr> Falling &amp; Collision injuries</vt:lpstr>
      <vt:lpstr>PERFORMANCE OBJECTIVES</vt:lpstr>
      <vt:lpstr>Basic First Aid</vt:lpstr>
      <vt:lpstr>Basic First Aid</vt:lpstr>
      <vt:lpstr>Road Rash</vt:lpstr>
      <vt:lpstr>Road Rash</vt:lpstr>
      <vt:lpstr>Basic First Aid</vt:lpstr>
      <vt:lpstr>Basic First Aid</vt:lpstr>
      <vt:lpstr>Basic First Aid</vt:lpstr>
      <vt:lpstr>Basic First Aid</vt:lpstr>
      <vt:lpstr>Basic First Aid</vt:lpstr>
      <vt:lpstr>Head injuries</vt:lpstr>
      <vt:lpstr>PERFORMANCE OBJECTIVES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Falling &amp; Collision injuries</dc:title>
  <cp:lastModifiedBy>Shawn L</cp:lastModifiedBy>
  <cp:revision>3</cp:revision>
  <dcterms:modified xsi:type="dcterms:W3CDTF">2017-11-07T15:34:23Z</dcterms:modified>
</cp:coreProperties>
</file>