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lvl1pPr>
      <a:defRPr>
        <a:latin typeface="Constantia"/>
        <a:ea typeface="Constantia"/>
        <a:cs typeface="Constantia"/>
        <a:sym typeface="Constantia"/>
      </a:defRPr>
    </a:lvl1pPr>
    <a:lvl2pPr indent="457200">
      <a:defRPr>
        <a:latin typeface="Constantia"/>
        <a:ea typeface="Constantia"/>
        <a:cs typeface="Constantia"/>
        <a:sym typeface="Constantia"/>
      </a:defRPr>
    </a:lvl2pPr>
    <a:lvl3pPr indent="914400">
      <a:defRPr>
        <a:latin typeface="Constantia"/>
        <a:ea typeface="Constantia"/>
        <a:cs typeface="Constantia"/>
        <a:sym typeface="Constantia"/>
      </a:defRPr>
    </a:lvl3pPr>
    <a:lvl4pPr indent="1371600">
      <a:defRPr>
        <a:latin typeface="Constantia"/>
        <a:ea typeface="Constantia"/>
        <a:cs typeface="Constantia"/>
        <a:sym typeface="Constantia"/>
      </a:defRPr>
    </a:lvl4pPr>
    <a:lvl5pPr indent="1828800">
      <a:defRPr>
        <a:latin typeface="Constantia"/>
        <a:ea typeface="Constantia"/>
        <a:cs typeface="Constantia"/>
        <a:sym typeface="Constantia"/>
      </a:defRPr>
    </a:lvl5pPr>
    <a:lvl6pPr indent="2286000">
      <a:defRPr>
        <a:latin typeface="Constantia"/>
        <a:ea typeface="Constantia"/>
        <a:cs typeface="Constantia"/>
        <a:sym typeface="Constantia"/>
      </a:defRPr>
    </a:lvl6pPr>
    <a:lvl7pPr indent="2743200">
      <a:defRPr>
        <a:latin typeface="Constantia"/>
        <a:ea typeface="Constantia"/>
        <a:cs typeface="Constantia"/>
        <a:sym typeface="Constantia"/>
      </a:defRPr>
    </a:lvl7pPr>
    <a:lvl8pPr indent="3200400">
      <a:defRPr>
        <a:latin typeface="Constantia"/>
        <a:ea typeface="Constantia"/>
        <a:cs typeface="Constantia"/>
        <a:sym typeface="Constantia"/>
      </a:defRPr>
    </a:lvl8pPr>
    <a:lvl9pPr indent="3657600">
      <a:defRPr>
        <a:latin typeface="Constantia"/>
        <a:ea typeface="Constantia"/>
        <a:cs typeface="Constantia"/>
        <a:sym typeface="Constanti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DFE8"/>
          </a:solidFill>
        </a:fill>
      </a:tcStyle>
    </a:wholeTbl>
    <a:band2H>
      <a:tcTxStyle/>
      <a:tcStyle>
        <a:tcBdr/>
        <a:fill>
          <a:solidFill>
            <a:srgbClr val="E7F0F4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D2CB"/>
          </a:solidFill>
        </a:fill>
      </a:tcStyle>
    </a:wholeTbl>
    <a:band2H>
      <a:tcTxStyle/>
      <a:tcStyle>
        <a:tcBdr/>
        <a:fill>
          <a:solidFill>
            <a:srgbClr val="FBEAE7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6CDCE"/>
          </a:solidFill>
        </a:fill>
      </a:tcStyle>
    </a:wholeTbl>
    <a:band2H>
      <a:tcTxStyle/>
      <a:tcStyle>
        <a:tcBdr/>
        <a:fill>
          <a:solidFill>
            <a:srgbClr val="ECE7E8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DA2BF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DA2BF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15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0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23311674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To prevent dehydration drink plenty of water before and during exercise.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Drink8-10 ounces of water every 1/2 hour or one full water bottle every hour.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Water is the best fluid. Some fluid replacement drinks contain high levels of electrolytes which can cause fluids to leave the cells and go into the stomach.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Also be aware of heat exhaustion-high core temp,no sweat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defRPr sz="1800"/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and heat stroke-- kills 4000 people a year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gradFill flip="none" rotWithShape="1">
          <a:gsLst>
            <a:gs pos="0">
              <a:srgbClr val="878787"/>
            </a:gs>
            <a:gs pos="25000">
              <a:srgbClr val="808080"/>
            </a:gs>
            <a:gs pos="100000">
              <a:srgbClr val="1E1E1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33400" y="0"/>
            <a:ext cx="7851648" cy="3200400"/>
          </a:xfrm>
          <a:prstGeom prst="rect">
            <a:avLst/>
          </a:prstGeom>
        </p:spPr>
        <p:txBody>
          <a:bodyPr/>
          <a:lstStyle>
            <a:lvl1pPr algn="r">
              <a:defRPr sz="5600" b="1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5600" b="1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533400" y="3228536"/>
            <a:ext cx="7854696" cy="3467101"/>
          </a:xfrm>
          <a:prstGeom prst="rect">
            <a:avLst/>
          </a:prstGeom>
        </p:spPr>
        <p:txBody>
          <a:bodyPr lIns="0" tIns="0" rIns="0" bIns="0"/>
          <a:lstStyle>
            <a:lvl1pPr marL="0" marR="45719" indent="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0" marR="45719" indent="4572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0" marR="45719" indent="9144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0" marR="45719" indent="13716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0" marR="45719" indent="182880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4EAEE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12616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6019800" cy="594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gradFill flip="none" rotWithShape="1">
          <a:gsLst>
            <a:gs pos="0">
              <a:srgbClr val="878787"/>
            </a:gs>
            <a:gs pos="25000">
              <a:srgbClr val="808080"/>
            </a:gs>
            <a:gs pos="100000">
              <a:srgbClr val="1E1E1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530351" y="0"/>
            <a:ext cx="7772401" cy="267919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600" b="1">
                <a:solidFill>
                  <a:srgbClr val="5E7CB2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5600" b="1">
                <a:solidFill>
                  <a:srgbClr val="5E7CB2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530351" y="2704663"/>
            <a:ext cx="7772401" cy="322421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4EAEE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1920084"/>
            <a:ext cx="4038600" cy="4937916"/>
          </a:xfrm>
          <a:prstGeom prst="rect">
            <a:avLst/>
          </a:prstGeom>
        </p:spPr>
        <p:txBody>
          <a:bodyPr/>
          <a:lstStyle>
            <a:lvl3pPr marL="988466" indent="-320954"/>
            <a:lvl4pPr marL="1282191" indent="-303783"/>
            <a:lvl5pPr marL="1556511" indent="-303783"/>
          </a:lstStyle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457200" y="1847088"/>
            <a:ext cx="4040188" cy="67567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464646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464646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464646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464646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464646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64646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64646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64646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64646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64646"/>
                </a:solidFill>
              </a:rPr>
              <a:t>Body Level Five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685800" y="514351"/>
            <a:ext cx="2743200" cy="11620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tIns="18288" rIns="18288" bIns="18288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64008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188719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463039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420000" flipV="1">
            <a:off x="3165753" y="1108077"/>
            <a:ext cx="5257801" cy="411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984" y="0"/>
                </a:lnTo>
                <a:lnTo>
                  <a:pt x="21600" y="788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>
            <a:solidFill>
              <a:srgbClr val="C0C0C0"/>
            </a:solidFill>
          </a:ln>
          <a:effectLst>
            <a:outerShdw blurRad="63500" dist="38500" dir="75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Shape 41"/>
          <p:cNvSpPr/>
          <p:nvPr/>
        </p:nvSpPr>
        <p:spPr>
          <a:xfrm rot="420000" flipV="1">
            <a:off x="8004133" y="5359768"/>
            <a:ext cx="155449" cy="155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</a:ln>
          <a:effectLst>
            <a:outerShdw blurRad="25400" dist="6350" dir="12900000" rotWithShape="0">
              <a:srgbClr val="000000">
                <a:alpha val="47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609600" y="0"/>
            <a:ext cx="2212849" cy="2759618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609600" y="2828785"/>
            <a:ext cx="2209800" cy="389382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ClrTx/>
              <a:buSzTx/>
              <a:buFontTx/>
              <a:buNone/>
              <a:defRPr sz="1300"/>
            </a:lvl1pPr>
            <a:lvl2pPr>
              <a:spcBef>
                <a:spcPts val="200"/>
              </a:spcBef>
              <a:buClrTx/>
              <a:buFontTx/>
              <a:defRPr sz="1300"/>
            </a:lvl2pPr>
            <a:lvl3pPr marL="988466" indent="-320954">
              <a:spcBef>
                <a:spcPts val="200"/>
              </a:spcBef>
              <a:buClrTx/>
              <a:buFontTx/>
              <a:defRPr sz="1300"/>
            </a:lvl3pPr>
            <a:lvl4pPr marL="1282191" indent="-303783">
              <a:spcBef>
                <a:spcPts val="200"/>
              </a:spcBef>
              <a:buClrTx/>
              <a:buFontTx/>
              <a:defRPr sz="1300"/>
            </a:lvl4pPr>
            <a:lvl5pPr marL="1556511" indent="-303783">
              <a:spcBef>
                <a:spcPts val="200"/>
              </a:spcBef>
              <a:buClrTx/>
              <a:buFontTx/>
              <a:defRPr sz="1300"/>
            </a:lvl5pPr>
          </a:lstStyle>
          <a:p>
            <a:pPr lvl="0">
              <a:defRPr sz="1800"/>
            </a:pPr>
            <a:r>
              <a:rPr sz="1300"/>
              <a:t>Body Level One</a:t>
            </a:r>
          </a:p>
          <a:p>
            <a:pPr lvl="1">
              <a:defRPr sz="1800"/>
            </a:pPr>
            <a:r>
              <a:rPr sz="1300"/>
              <a:t>Body Level Two</a:t>
            </a:r>
          </a:p>
          <a:p>
            <a:pPr lvl="2">
              <a:defRPr sz="1800"/>
            </a:pPr>
            <a:r>
              <a:rPr sz="1300"/>
              <a:t>Body Level Three</a:t>
            </a:r>
          </a:p>
          <a:p>
            <a:pPr lvl="3">
              <a:defRPr sz="1800"/>
            </a:pPr>
            <a:r>
              <a:rPr sz="1300"/>
              <a:t>Body Level Four</a:t>
            </a:r>
          </a:p>
          <a:p>
            <a:pPr lvl="4">
              <a:defRPr sz="1800"/>
            </a:pPr>
            <a:r>
              <a:rPr sz="1300"/>
              <a:t>Body Level Five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xfrm>
            <a:off x="8077200" y="6518275"/>
            <a:ext cx="609600" cy="2032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5" name="Shape 45"/>
          <p:cNvSpPr/>
          <p:nvPr/>
        </p:nvSpPr>
        <p:spPr>
          <a:xfrm flipV="1">
            <a:off x="-9525" y="5816600"/>
            <a:ext cx="9163050" cy="104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AD0911">
                  <a:alpha val="45000"/>
                </a:srgbClr>
              </a:gs>
              <a:gs pos="100000">
                <a:srgbClr val="ED5300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6" name="Shape 46"/>
          <p:cNvSpPr/>
          <p:nvPr/>
        </p:nvSpPr>
        <p:spPr>
          <a:xfrm flipV="1">
            <a:off x="4381500" y="6250789"/>
            <a:ext cx="4762500" cy="60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4300">
                  <a:alpha val="30000"/>
                </a:srgbClr>
              </a:gs>
              <a:gs pos="80000">
                <a:srgbClr val="DA000B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9525" y="-7144"/>
            <a:ext cx="916305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AD0911">
                  <a:alpha val="45000"/>
                </a:srgbClr>
              </a:gs>
              <a:gs pos="100000">
                <a:srgbClr val="ED5300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" name="Shape 3"/>
          <p:cNvSpPr/>
          <p:nvPr/>
        </p:nvSpPr>
        <p:spPr>
          <a:xfrm>
            <a:off x="4381500" y="-7145"/>
            <a:ext cx="4762500" cy="607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4300">
                  <a:alpha val="30000"/>
                </a:srgbClr>
              </a:gs>
              <a:gs pos="80000">
                <a:srgbClr val="DA000B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-29294" y="-16113"/>
            <a:ext cx="9197178" cy="1058653"/>
            <a:chOff x="0" y="0"/>
            <a:chExt cx="9197177" cy="1058652"/>
          </a:xfrm>
        </p:grpSpPr>
        <p:sp>
          <p:nvSpPr>
            <p:cNvPr id="4" name="Shape 4"/>
            <p:cNvSpPr/>
            <p:nvPr/>
          </p:nvSpPr>
          <p:spPr>
            <a:xfrm rot="21435692">
              <a:off x="9616" y="218536"/>
              <a:ext cx="9163051" cy="62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0" extrusionOk="0">
                  <a:moveTo>
                    <a:pt x="0" y="19778"/>
                  </a:moveTo>
                  <a:cubicBezTo>
                    <a:pt x="1055" y="15110"/>
                    <a:pt x="3454" y="5630"/>
                    <a:pt x="6017" y="5774"/>
                  </a:cubicBezTo>
                  <a:cubicBezTo>
                    <a:pt x="8581" y="5917"/>
                    <a:pt x="12783" y="21600"/>
                    <a:pt x="15380" y="20638"/>
                  </a:cubicBezTo>
                  <a:cubicBezTo>
                    <a:pt x="17978" y="19675"/>
                    <a:pt x="20305" y="4300"/>
                    <a:pt x="21600" y="0"/>
                  </a:cubicBezTo>
                </a:path>
              </a:pathLst>
            </a:custGeom>
            <a:noFill/>
            <a:ln w="10795" cap="flat">
              <a:solidFill>
                <a:srgbClr val="C7391D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 rot="21435692">
              <a:off x="14474" y="291986"/>
              <a:ext cx="9175813" cy="50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extrusionOk="0">
                  <a:moveTo>
                    <a:pt x="0" y="18514"/>
                  </a:moveTo>
                  <a:cubicBezTo>
                    <a:pt x="1023" y="16364"/>
                    <a:pt x="3563" y="5413"/>
                    <a:pt x="6136" y="5767"/>
                  </a:cubicBezTo>
                  <a:cubicBezTo>
                    <a:pt x="8710" y="6121"/>
                    <a:pt x="12864" y="21600"/>
                    <a:pt x="15441" y="20639"/>
                  </a:cubicBezTo>
                  <a:cubicBezTo>
                    <a:pt x="18019" y="19678"/>
                    <a:pt x="20319" y="430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8A4163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922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7924800" y="6518275"/>
            <a:ext cx="762000" cy="20320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b">
            <a:spAutoFit/>
          </a:bodyPr>
          <a:lstStyle>
            <a:lvl1pPr algn="r">
              <a:defRPr sz="1200">
                <a:solidFill>
                  <a:srgbClr val="434343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1pPr>
      <a:lvl2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2pPr>
      <a:lvl3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3pPr>
      <a:lvl4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4pPr>
      <a:lvl5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5pPr>
      <a:lvl6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6pPr>
      <a:lvl7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7pPr>
      <a:lvl8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8pPr>
      <a:lvl9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9pPr>
    </p:titleStyle>
    <p:bodyStyle>
      <a:lvl1pPr marL="274320" indent="-274320">
        <a:spcBef>
          <a:spcPts val="600"/>
        </a:spcBef>
        <a:buClr>
          <a:srgbClr val="EB641B"/>
        </a:buClr>
        <a:buSzPct val="9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1pPr>
      <a:lvl2pPr marL="660654" indent="-267461">
        <a:spcBef>
          <a:spcPts val="600"/>
        </a:spcBef>
        <a:buClr>
          <a:srgbClr val="EB641B"/>
        </a:buClr>
        <a:buSzPct val="8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2pPr>
      <a:lvl3pPr marL="973182" indent="-305670">
        <a:spcBef>
          <a:spcPts val="600"/>
        </a:spcBef>
        <a:buClr>
          <a:srgbClr val="EB641B"/>
        </a:buClr>
        <a:buSzPct val="70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3pPr>
      <a:lvl4pPr marL="1251813" indent="-273405">
        <a:spcBef>
          <a:spcPts val="600"/>
        </a:spcBef>
        <a:buClr>
          <a:srgbClr val="EB641B"/>
        </a:buClr>
        <a:buSzPct val="6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4pPr>
      <a:lvl5pPr marL="1526133" indent="-273405">
        <a:spcBef>
          <a:spcPts val="600"/>
        </a:spcBef>
        <a:buClr>
          <a:srgbClr val="EB641B"/>
        </a:buClr>
        <a:buSzPct val="6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5pPr>
      <a:lvl6pPr marL="1830832" indent="-303783">
        <a:spcBef>
          <a:spcPts val="600"/>
        </a:spcBef>
        <a:buClr>
          <a:srgbClr val="EB641B"/>
        </a:buClr>
        <a:buSzPct val="80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6pPr>
      <a:lvl7pPr marL="2034539" indent="-297179">
        <a:spcBef>
          <a:spcPts val="600"/>
        </a:spcBef>
        <a:buClr>
          <a:srgbClr val="EB641B"/>
        </a:buClr>
        <a:buSzPct val="80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7pPr>
      <a:lvl8pPr marL="2308860" indent="-297179">
        <a:spcBef>
          <a:spcPts val="600"/>
        </a:spcBef>
        <a:buClr>
          <a:srgbClr val="EB641B"/>
        </a:buClr>
        <a:buSzPct val="100000"/>
        <a:buFont typeface="Wingdings 2"/>
        <a:buChar char="•"/>
        <a:defRPr sz="2600">
          <a:latin typeface="Constantia"/>
          <a:ea typeface="Constantia"/>
          <a:cs typeface="Constantia"/>
          <a:sym typeface="Constantia"/>
        </a:defRPr>
      </a:lvl8pPr>
      <a:lvl9pPr marL="2625634" indent="-339634">
        <a:spcBef>
          <a:spcPts val="600"/>
        </a:spcBef>
        <a:buClr>
          <a:srgbClr val="EB641B"/>
        </a:buClr>
        <a:buSzPct val="100000"/>
        <a:buFont typeface="Wingdings 2"/>
        <a:buChar char="•"/>
        <a:defRPr sz="2600">
          <a:latin typeface="Constantia"/>
          <a:ea typeface="Constantia"/>
          <a:cs typeface="Constantia"/>
          <a:sym typeface="Constantia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1224694" y="879230"/>
            <a:ext cx="6678491" cy="1420837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>
              <a:defRPr sz="5000"/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5000" b="1" dirty="0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Dehydration, </a:t>
            </a:r>
            <a:r>
              <a:rPr sz="5000" b="1" dirty="0" err="1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Hyponatremi</a:t>
            </a:r>
            <a:r>
              <a:rPr lang="en-CA" sz="5000" b="1" dirty="0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a, </a:t>
            </a:r>
            <a:r>
              <a:rPr sz="5000" b="1" dirty="0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Heat</a:t>
            </a:r>
            <a:r>
              <a:rPr lang="en-CA" sz="5000" b="1" dirty="0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 &amp; Cold</a:t>
            </a:r>
            <a:endParaRPr sz="5000" b="1" dirty="0">
              <a:solidFill>
                <a:srgbClr val="FC774E"/>
              </a:solidFill>
              <a:effectLst>
                <a:outerShdw blurRad="38100" dist="25400" dir="5400000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04977" y="2699488"/>
            <a:ext cx="3717926" cy="529272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6835239" y="5882287"/>
            <a:ext cx="1942254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Pages 52-53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 dirty="0">
                <a:solidFill>
                  <a:srgbClr val="464646"/>
                </a:solidFill>
              </a:rPr>
              <a:t>Hypothermia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385528" y="2996419"/>
            <a:ext cx="8229600" cy="3581400"/>
          </a:xfrm>
          <a:prstGeom prst="rect">
            <a:avLst/>
          </a:prstGeom>
        </p:spPr>
        <p:txBody>
          <a:bodyPr/>
          <a:lstStyle/>
          <a:p>
            <a:pPr lvl="0" defTabSz="896111">
              <a:lnSpc>
                <a:spcPct val="90000"/>
              </a:lnSpc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Prevention </a:t>
            </a:r>
          </a:p>
          <a:p>
            <a:pPr marL="728228" lvl="1" indent="-342900" defTabSz="89611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Wear layered clothing that retains its insulating qualities when wet</a:t>
            </a:r>
          </a:p>
          <a:p>
            <a:pPr marL="728228" lvl="1" indent="-342900" defTabSz="89611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Remove layers before you heat up and put them back on before you cool down</a:t>
            </a:r>
          </a:p>
          <a:p>
            <a:pPr marL="728228" lvl="1" indent="-342900" defTabSz="89611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Drink plenty of fluids, but not alcohol</a:t>
            </a:r>
          </a:p>
          <a:p>
            <a:pPr marL="728228" lvl="1" indent="-342900" defTabSz="89611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Eat for sustained exercise and load up on complex carbs</a:t>
            </a:r>
          </a:p>
          <a:p>
            <a:pPr marL="728228" lvl="1" indent="-342900" defTabSz="89611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Pace your energy output</a:t>
            </a:r>
          </a:p>
        </p:txBody>
      </p:sp>
      <p:pic>
        <p:nvPicPr>
          <p:cNvPr id="100" name="image7.jpg" descr="layered clothing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2598" y="609600"/>
            <a:ext cx="3195874" cy="2689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Review</a:t>
            </a:r>
            <a:endParaRPr sz="5000" b="1" dirty="0">
              <a:solidFill>
                <a:srgbClr val="464646"/>
              </a:solidFill>
            </a:endParaRP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633046" y="2275918"/>
            <a:ext cx="8053753" cy="2749063"/>
          </a:xfrm>
          <a:prstGeom prst="rect">
            <a:avLst/>
          </a:prstGeom>
        </p:spPr>
        <p:txBody>
          <a:bodyPr/>
          <a:lstStyle/>
          <a:p>
            <a:pPr marL="492369" lvl="0" indent="-492369">
              <a:lnSpc>
                <a:spcPct val="90000"/>
              </a:lnSpc>
              <a:buClrTx/>
              <a:buFont typeface="Book Antiqua"/>
              <a:buAutoNum type="arabicPeriod"/>
              <a:defRPr sz="1800"/>
            </a:pPr>
            <a:r>
              <a:rPr lang="en-US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What are some</a:t>
            </a: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 symptoms which are common to dehydration</a:t>
            </a:r>
            <a:r>
              <a:rPr lang="en-US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?</a:t>
            </a:r>
            <a:endParaRPr sz="2800" dirty="0">
              <a:effectLst>
                <a:outerShdw blurRad="38100" dist="38100" dir="2700000" rotWithShape="0">
                  <a:srgbClr val="FFFFFF"/>
                </a:outerShdw>
              </a:effectLst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  <a:p>
            <a:pPr marL="492369" indent="-492369">
              <a:lnSpc>
                <a:spcPct val="90000"/>
              </a:lnSpc>
              <a:buClrTx/>
              <a:buFont typeface="Book Antiqua"/>
              <a:buAutoNum type="arabicPeriod"/>
              <a:defRPr sz="1800"/>
            </a:pP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Describe the condition of hyponatremia</a:t>
            </a:r>
          </a:p>
          <a:p>
            <a:pPr marL="492369" lvl="0" indent="-492369">
              <a:lnSpc>
                <a:spcPct val="90000"/>
              </a:lnSpc>
              <a:buClrTx/>
              <a:buFont typeface="Book Antiqua"/>
              <a:buAutoNum type="arabicPeriod"/>
              <a:defRPr sz="1800"/>
            </a:pPr>
            <a:r>
              <a:rPr lang="en-CA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State major differences between</a:t>
            </a: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 heat exhaustion and heat stroke</a:t>
            </a:r>
            <a:endParaRPr lang="en-CA" sz="2800" dirty="0">
              <a:effectLst>
                <a:outerShdw blurRad="38100" dist="38100" dir="2700000" rotWithShape="0">
                  <a:srgbClr val="FFFFFF"/>
                </a:outerShdw>
              </a:effectLst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  <a:p>
            <a:pPr marL="492369" indent="-492369">
              <a:lnSpc>
                <a:spcPct val="90000"/>
              </a:lnSpc>
              <a:buClrTx/>
              <a:buFont typeface="Book Antiqua"/>
              <a:buAutoNum type="arabicPeriod"/>
              <a:defRPr sz="1800"/>
            </a:pPr>
            <a:r>
              <a:rPr lang="en-US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List some ways to prevent hypothermia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 sz="48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PERFORMANCE OBJECTIVES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653678" y="2339886"/>
            <a:ext cx="7620001" cy="2825339"/>
          </a:xfrm>
          <a:prstGeom prst="rect">
            <a:avLst/>
          </a:prstGeom>
        </p:spPr>
        <p:txBody>
          <a:bodyPr lIns="44450" tIns="44450" rIns="44450" bIns="44450">
            <a:normAutofit lnSpcReduction="10000"/>
          </a:bodyPr>
          <a:lstStyle/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List the </a:t>
            </a:r>
            <a:r>
              <a:rPr lang="en-CA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common</a:t>
            </a: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 symptoms </a:t>
            </a:r>
            <a:r>
              <a:rPr lang="en-CA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associated with </a:t>
            </a: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dehydration  </a:t>
            </a:r>
            <a:endParaRPr lang="en-US" sz="2800" dirty="0">
              <a:effectLst>
                <a:outerShdw blurRad="38100" dist="38100" dir="2700000" rotWithShape="0">
                  <a:srgbClr val="FFFFFF"/>
                </a:outerShdw>
              </a:effectLst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lang="en-US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Describe the condition of hyponatremia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List symptoms of heat exhaustion and heat stroke</a:t>
            </a:r>
            <a:endParaRPr lang="en-CA" sz="2800" dirty="0">
              <a:effectLst>
                <a:outerShdw blurRad="38100" dist="38100" dir="2700000" rotWithShape="0">
                  <a:srgbClr val="FFFFFF"/>
                </a:outerShdw>
              </a:effectLst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  <a:p>
            <a:pPr marL="42203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lang="en-US" sz="28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Cite ways to prevent hypothermia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 sz="48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Dehydration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Should not be overlooked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 – part of nutrition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Known to significantly affect body temperature and blood circulation</a:t>
            </a:r>
          </a:p>
          <a:p>
            <a:pPr lvl="0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Can increase the body’s core temp and decrease cardiac output</a:t>
            </a:r>
          </a:p>
        </p:txBody>
      </p:sp>
      <p:pic>
        <p:nvPicPr>
          <p:cNvPr id="71" name="image3.png" descr="spilled water.bmp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78570" y="4080765"/>
            <a:ext cx="3429000" cy="2332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Dehydration</a:t>
            </a:r>
            <a:r>
              <a:rPr sz="4800" dirty="0">
                <a:solidFill>
                  <a:srgbClr val="464646"/>
                </a:solidFill>
              </a:rPr>
              <a:t> 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389121"/>
          </a:xfrm>
          <a:prstGeom prst="rect">
            <a:avLst/>
          </a:prstGeom>
        </p:spPr>
        <p:txBody>
          <a:bodyPr/>
          <a:lstStyle/>
          <a:p>
            <a:pPr lvl="0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Occurs when the body has exhausted all of its fluid reserves</a:t>
            </a:r>
          </a:p>
          <a:p>
            <a:pPr lvl="0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Common symptoms: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Thirsty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Dry Mouth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Dark, Strong smelling urine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Lack of the need to urinate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Headache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</a:p>
        </p:txBody>
      </p:sp>
      <p:pic>
        <p:nvPicPr>
          <p:cNvPr id="77" name="image4.jpg" descr="Desert dehydratio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38800" y="2590800"/>
            <a:ext cx="2505075" cy="37644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Dehydration</a:t>
            </a:r>
            <a:endParaRPr sz="5000" b="1" dirty="0">
              <a:solidFill>
                <a:srgbClr val="464646"/>
              </a:solidFill>
            </a:endParaRP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457200" y="2146496"/>
            <a:ext cx="8229600" cy="341024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7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Prevention: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0392" lvl="1" indent="-457200">
              <a:spcBef>
                <a:spcPts val="7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Drink plenty of water before, during and after exercise</a:t>
            </a:r>
          </a:p>
          <a:p>
            <a:pPr marL="850392" lvl="1" indent="-457200">
              <a:spcBef>
                <a:spcPts val="7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Keep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bike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bottle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 backpack bladder half-full at all times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0392" lvl="1" indent="-457200">
              <a:spcBef>
                <a:spcPts val="7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Drink 8 – 10 oz. of water every half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-hour</a:t>
            </a:r>
          </a:p>
          <a:p>
            <a:pPr marL="1441551" lvl="3" indent="-457200">
              <a:spcBef>
                <a:spcPts val="7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Slow, steady intake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" name="image5.jpg" descr="Cyclist drinking water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2800" y="228600"/>
            <a:ext cx="1483180" cy="20764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Hyponatremia</a:t>
            </a:r>
            <a:r>
              <a:rPr sz="5000" dirty="0">
                <a:solidFill>
                  <a:srgbClr val="464646"/>
                </a:solidFill>
              </a:rPr>
              <a:t> 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When the body has a very low blood sodium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Usually occurs with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heavy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sweating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combined with excessive intake of water only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Common symptoms: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Muscle Cramps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Disorientation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Slurred speech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Hyponatremia</a:t>
            </a:r>
            <a:endParaRPr sz="5000" b="1" dirty="0">
              <a:solidFill>
                <a:srgbClr val="464646"/>
              </a:solidFill>
            </a:endParaRP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457200" y="2305050"/>
            <a:ext cx="8229600" cy="3848863"/>
          </a:xfrm>
          <a:prstGeom prst="rect">
            <a:avLst/>
          </a:prstGeom>
        </p:spPr>
        <p:txBody>
          <a:bodyPr lIns="46800">
            <a:normAutofit/>
          </a:bodyPr>
          <a:lstStyle/>
          <a:p>
            <a:pPr>
              <a:buSzTx/>
              <a:buFont typeface="Arial" panose="020B0604020202020204" pitchFamily="34" charset="0"/>
              <a:buChar char="•"/>
              <a:defRPr sz="18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Prevention: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Eat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balanced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diet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Drink water and drink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containing sodium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Eat sport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supplements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(energy bars, etc.) during stops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758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4058" indent="-4572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Treatment: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Immediate ingestion of sodium via liquid or food</a:t>
            </a:r>
          </a:p>
          <a:p>
            <a:pPr marL="736092" lvl="1" indent="-3429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Seek medical attention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8" name="image5.jpg" descr="Cyclist drinking water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2800" y="228600"/>
            <a:ext cx="1483180" cy="20764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390378" y="1017301"/>
            <a:ext cx="8229600" cy="899630"/>
          </a:xfrm>
          <a:prstGeom prst="rect">
            <a:avLst/>
          </a:prstGeom>
        </p:spPr>
        <p:txBody>
          <a:bodyPr anchor="ctr"/>
          <a:lstStyle>
            <a:lvl1pPr defTabSz="832104">
              <a:defRPr sz="455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550" b="1" dirty="0">
                <a:solidFill>
                  <a:srgbClr val="464646"/>
                </a:solidFill>
              </a:rPr>
              <a:t>Heat </a:t>
            </a:r>
            <a:r>
              <a:rPr sz="4800" b="1" dirty="0">
                <a:solidFill>
                  <a:srgbClr val="464646"/>
                </a:solidFill>
              </a:rPr>
              <a:t>Exhaustion</a:t>
            </a:r>
            <a:r>
              <a:rPr sz="4550" b="1" dirty="0">
                <a:solidFill>
                  <a:srgbClr val="464646"/>
                </a:solidFill>
              </a:rPr>
              <a:t> / Heat Stroke</a:t>
            </a:r>
          </a:p>
        </p:txBody>
      </p:sp>
      <p:sp>
        <p:nvSpPr>
          <p:cNvPr id="5" name="Shape 92">
            <a:extLst>
              <a:ext uri="{FF2B5EF4-FFF2-40B4-BE49-F238E27FC236}">
                <a16:creationId xmlns:a16="http://schemas.microsoft.com/office/drawing/2014/main" id="{F1413DFF-7705-41EA-B55F-B4E86854029A}"/>
              </a:ext>
            </a:extLst>
          </p:cNvPr>
          <p:cNvSpPr txBox="1">
            <a:spLocks/>
          </p:cNvSpPr>
          <p:nvPr/>
        </p:nvSpPr>
        <p:spPr>
          <a:xfrm>
            <a:off x="724486" y="3065701"/>
            <a:ext cx="3847514" cy="1645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74320" indent="-274320">
              <a:spcBef>
                <a:spcPts val="600"/>
              </a:spcBef>
              <a:buClr>
                <a:srgbClr val="EB641B"/>
              </a:buClr>
              <a:buSzPct val="9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1pPr>
            <a:lvl2pPr marL="660654" indent="-267461">
              <a:spcBef>
                <a:spcPts val="600"/>
              </a:spcBef>
              <a:buClr>
                <a:srgbClr val="EB641B"/>
              </a:buClr>
              <a:buSzPct val="8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2pPr>
            <a:lvl3pPr marL="973182" indent="-305670">
              <a:spcBef>
                <a:spcPts val="600"/>
              </a:spcBef>
              <a:buClr>
                <a:srgbClr val="EB641B"/>
              </a:buClr>
              <a:buSzPct val="7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3pPr>
            <a:lvl4pPr marL="125181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4pPr>
            <a:lvl5pPr marL="152613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5pPr>
            <a:lvl6pPr marL="1830832" indent="-303783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6pPr>
            <a:lvl7pPr marL="2034539" indent="-297179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7pPr>
            <a:lvl8pPr marL="2308860" indent="-297179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>
                <a:latin typeface="Constantia"/>
                <a:ea typeface="Constantia"/>
                <a:cs typeface="Constantia"/>
                <a:sym typeface="Constantia"/>
              </a:defRPr>
            </a:lvl8pPr>
            <a:lvl9pPr marL="2625634" indent="-339634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exhaustion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symptoms include:</a:t>
            </a:r>
          </a:p>
          <a:p>
            <a:pPr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endParaRPr lang="en-CA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Excessive sweating</a:t>
            </a:r>
          </a:p>
          <a:p>
            <a:pPr lvl="1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Cold, clammy skin</a:t>
            </a:r>
          </a:p>
        </p:txBody>
      </p:sp>
      <p:sp>
        <p:nvSpPr>
          <p:cNvPr id="6" name="Shape 92">
            <a:extLst>
              <a:ext uri="{FF2B5EF4-FFF2-40B4-BE49-F238E27FC236}">
                <a16:creationId xmlns:a16="http://schemas.microsoft.com/office/drawing/2014/main" id="{444A8ED6-D6F7-427D-9439-2413EBF73C6A}"/>
              </a:ext>
            </a:extLst>
          </p:cNvPr>
          <p:cNvSpPr txBox="1">
            <a:spLocks/>
          </p:cNvSpPr>
          <p:nvPr/>
        </p:nvSpPr>
        <p:spPr>
          <a:xfrm>
            <a:off x="724486" y="1927159"/>
            <a:ext cx="7561385" cy="10965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74320" indent="-274320">
              <a:spcBef>
                <a:spcPts val="600"/>
              </a:spcBef>
              <a:buClr>
                <a:srgbClr val="EB641B"/>
              </a:buClr>
              <a:buSzPct val="9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1pPr>
            <a:lvl2pPr marL="660654" indent="-267461">
              <a:spcBef>
                <a:spcPts val="600"/>
              </a:spcBef>
              <a:buClr>
                <a:srgbClr val="EB641B"/>
              </a:buClr>
              <a:buSzPct val="8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2pPr>
            <a:lvl3pPr marL="973182" indent="-305670">
              <a:spcBef>
                <a:spcPts val="600"/>
              </a:spcBef>
              <a:buClr>
                <a:srgbClr val="EB641B"/>
              </a:buClr>
              <a:buSzPct val="7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3pPr>
            <a:lvl4pPr marL="125181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4pPr>
            <a:lvl5pPr marL="152613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5pPr>
            <a:lvl6pPr marL="1830832" indent="-303783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6pPr>
            <a:lvl7pPr marL="2034539" indent="-297179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7pPr>
            <a:lvl8pPr marL="2308860" indent="-297179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>
                <a:latin typeface="Constantia"/>
                <a:ea typeface="Constantia"/>
                <a:cs typeface="Constantia"/>
                <a:sym typeface="Constantia"/>
              </a:defRPr>
            </a:lvl8pPr>
            <a:lvl9pPr marL="2625634" indent="-339634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Shared symptoms include fatigue, dizziness, nausea, headache, excessive thirst, muscle cramps, increased heart rate &amp; confusion</a:t>
            </a:r>
          </a:p>
        </p:txBody>
      </p:sp>
      <p:sp>
        <p:nvSpPr>
          <p:cNvPr id="7" name="Shape 87">
            <a:extLst>
              <a:ext uri="{FF2B5EF4-FFF2-40B4-BE49-F238E27FC236}">
                <a16:creationId xmlns:a16="http://schemas.microsoft.com/office/drawing/2014/main" id="{05F5FF44-8A20-40DD-92D8-C28A55CDB19B}"/>
              </a:ext>
            </a:extLst>
          </p:cNvPr>
          <p:cNvSpPr txBox="1">
            <a:spLocks/>
          </p:cNvSpPr>
          <p:nvPr/>
        </p:nvSpPr>
        <p:spPr>
          <a:xfrm>
            <a:off x="647111" y="5076332"/>
            <a:ext cx="3847516" cy="1523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 fontScale="92500" lnSpcReduction="10000"/>
          </a:bodyPr>
          <a:lstStyle>
            <a:lvl1pPr marL="274320" indent="-274320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0654" indent="-267461">
              <a:spcBef>
                <a:spcPts val="600"/>
              </a:spcBef>
              <a:buClr>
                <a:srgbClr val="EB641B"/>
              </a:buClr>
              <a:buSzPct val="85000"/>
              <a:buFont typeface="Wingdings 2"/>
              <a:buChar char="●"/>
              <a:defRPr sz="2600"/>
            </a:lvl2pPr>
            <a:lvl3pPr marL="973182" indent="-305670">
              <a:spcBef>
                <a:spcPts val="600"/>
              </a:spcBef>
              <a:buClr>
                <a:srgbClr val="EB641B"/>
              </a:buClr>
              <a:buSzPct val="70000"/>
              <a:buFont typeface="Wingdings 2"/>
              <a:buChar char="●"/>
              <a:defRPr sz="2600"/>
            </a:lvl3pPr>
            <a:lvl4pPr marL="125181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/>
            </a:lvl4pPr>
            <a:lvl5pPr marL="152613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/>
            </a:lvl5pPr>
            <a:lvl6pPr marL="1830832" indent="-303783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/>
            </a:lvl6pPr>
            <a:lvl7pPr marL="2034539" indent="-297179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/>
            </a:lvl7pPr>
            <a:lvl8pPr marL="2308860" indent="-297179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/>
            </a:lvl8pPr>
            <a:lvl9pPr marL="2625634" indent="-339634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/>
            </a:lvl9pPr>
          </a:lstStyle>
          <a:p>
            <a:r>
              <a:rPr lang="en-CA" sz="2600" dirty="0"/>
              <a:t>Treatment for both: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Move to cool, shaded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Administer fluids &amp; salts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Seek medical attention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3CC6FA8-34AA-4B39-99DA-9218B70E9751}"/>
              </a:ext>
            </a:extLst>
          </p:cNvPr>
          <p:cNvGrpSpPr/>
          <p:nvPr/>
        </p:nvGrpSpPr>
        <p:grpSpPr>
          <a:xfrm>
            <a:off x="4065560" y="3985787"/>
            <a:ext cx="858129" cy="343836"/>
            <a:chOff x="4065560" y="3721128"/>
            <a:chExt cx="858129" cy="34383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A1952EBB-0651-4E92-B4B2-0E7348DFF19F}"/>
                </a:ext>
              </a:extLst>
            </p:cNvPr>
            <p:cNvCxnSpPr>
              <a:cxnSpLocks/>
            </p:cNvCxnSpPr>
            <p:nvPr/>
          </p:nvCxnSpPr>
          <p:spPr>
            <a:xfrm>
              <a:off x="4065560" y="3721128"/>
              <a:ext cx="85812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8105C64-6281-4717-8A47-D1A0021A8ED5}"/>
                </a:ext>
              </a:extLst>
            </p:cNvPr>
            <p:cNvCxnSpPr>
              <a:cxnSpLocks/>
            </p:cNvCxnSpPr>
            <p:nvPr/>
          </p:nvCxnSpPr>
          <p:spPr>
            <a:xfrm>
              <a:off x="4065560" y="4064964"/>
              <a:ext cx="85812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Shape 92">
            <a:extLst>
              <a:ext uri="{FF2B5EF4-FFF2-40B4-BE49-F238E27FC236}">
                <a16:creationId xmlns:a16="http://schemas.microsoft.com/office/drawing/2014/main" id="{526844D3-D336-4784-8C10-7FD922C9ADC2}"/>
              </a:ext>
            </a:extLst>
          </p:cNvPr>
          <p:cNvSpPr txBox="1">
            <a:spLocks/>
          </p:cNvSpPr>
          <p:nvPr/>
        </p:nvSpPr>
        <p:spPr>
          <a:xfrm>
            <a:off x="4649375" y="3013183"/>
            <a:ext cx="3847514" cy="2289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74320" indent="-274320">
              <a:spcBef>
                <a:spcPts val="600"/>
              </a:spcBef>
              <a:buClr>
                <a:srgbClr val="EB641B"/>
              </a:buClr>
              <a:buSzPct val="9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1pPr>
            <a:lvl2pPr marL="660654" indent="-267461">
              <a:spcBef>
                <a:spcPts val="600"/>
              </a:spcBef>
              <a:buClr>
                <a:srgbClr val="EB641B"/>
              </a:buClr>
              <a:buSzPct val="8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2pPr>
            <a:lvl3pPr marL="973182" indent="-305670">
              <a:spcBef>
                <a:spcPts val="600"/>
              </a:spcBef>
              <a:buClr>
                <a:srgbClr val="EB641B"/>
              </a:buClr>
              <a:buSzPct val="7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3pPr>
            <a:lvl4pPr marL="125181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4pPr>
            <a:lvl5pPr marL="1526133" indent="-273405">
              <a:spcBef>
                <a:spcPts val="600"/>
              </a:spcBef>
              <a:buClr>
                <a:srgbClr val="EB641B"/>
              </a:buClr>
              <a:buSzPct val="65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5pPr>
            <a:lvl6pPr marL="1830832" indent="-303783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6pPr>
            <a:lvl7pPr marL="2034539" indent="-297179">
              <a:spcBef>
                <a:spcPts val="600"/>
              </a:spcBef>
              <a:buClr>
                <a:srgbClr val="EB641B"/>
              </a:buClr>
              <a:buSzPct val="80000"/>
              <a:buFont typeface="Wingdings 2"/>
              <a:buChar char="●"/>
              <a:defRPr sz="2600">
                <a:latin typeface="Constantia"/>
                <a:ea typeface="Constantia"/>
                <a:cs typeface="Constantia"/>
                <a:sym typeface="Constantia"/>
              </a:defRPr>
            </a:lvl7pPr>
            <a:lvl8pPr marL="2308860" indent="-297179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>
                <a:latin typeface="Constantia"/>
                <a:ea typeface="Constantia"/>
                <a:cs typeface="Constantia"/>
                <a:sym typeface="Constantia"/>
              </a:defRPr>
            </a:lvl8pPr>
            <a:lvl9pPr marL="2625634" indent="-339634">
              <a:spcBef>
                <a:spcPts val="600"/>
              </a:spcBef>
              <a:buClr>
                <a:srgbClr val="EB641B"/>
              </a:buClr>
              <a:buSzPct val="100000"/>
              <a:buFont typeface="Wingdings 2"/>
              <a:buChar char="•"/>
              <a:defRPr sz="2600"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symptoms include:</a:t>
            </a:r>
          </a:p>
          <a:p>
            <a:pPr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endParaRPr lang="en-CA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Absence of sweating</a:t>
            </a:r>
          </a:p>
          <a:p>
            <a:pPr lvl="1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Hot, flushed, dry skin</a:t>
            </a:r>
          </a:p>
          <a:p>
            <a:pPr lvl="1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Impaired consciousness</a:t>
            </a:r>
          </a:p>
          <a:p>
            <a:pPr lvl="1" defTabSz="859536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Convulsions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 dirty="0">
                <a:solidFill>
                  <a:srgbClr val="464646"/>
                </a:solidFill>
              </a:rPr>
              <a:t>Hypothermia</a:t>
            </a:r>
            <a:endParaRPr sz="5000" b="1" dirty="0">
              <a:solidFill>
                <a:srgbClr val="464646"/>
              </a:solidFill>
            </a:endParaRP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618978" y="1935479"/>
            <a:ext cx="8229600" cy="4718539"/>
          </a:xfrm>
          <a:prstGeom prst="rect">
            <a:avLst/>
          </a:prstGeom>
        </p:spPr>
        <p:txBody>
          <a:bodyPr/>
          <a:lstStyle/>
          <a:p>
            <a:pPr lvl="0" defTabSz="85039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Insufficient heat in the body’s core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8569" lvl="1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Level I</a:t>
            </a:r>
          </a:p>
          <a:p>
            <a:pPr marL="1242317" lvl="3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Loss of judgment because the brain is dulled by cold.  Become confused, lost, drop gear, less coherent to others</a:t>
            </a:r>
          </a:p>
          <a:p>
            <a:pPr marL="708569" lvl="1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Level II</a:t>
            </a:r>
          </a:p>
          <a:p>
            <a:pPr marL="1242317" lvl="3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Loss of fine motor skills, shivering</a:t>
            </a:r>
          </a:p>
          <a:p>
            <a:pPr marL="708569" lvl="1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Level III</a:t>
            </a:r>
          </a:p>
          <a:p>
            <a:pPr marL="1242317" lvl="3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Uncontrollable shivering, confusion, loss of fine motor skills, numbness in extremities</a:t>
            </a:r>
          </a:p>
          <a:p>
            <a:pPr marL="708569" lvl="1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Level IV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42317" lvl="3" indent="-342900" defTabSz="850391">
              <a:lnSpc>
                <a:spcPct val="90000"/>
              </a:lnSpc>
              <a:spcBef>
                <a:spcPts val="4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defRPr sz="1800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Profound Hypothermia, brain loses gross motor coordination, body grows cold and rigid, pulse &amp; respiration decrease, core temp is 10 degrees below normal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502107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502107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520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Avenir Book</vt:lpstr>
      <vt:lpstr>Book Antiqua</vt:lpstr>
      <vt:lpstr>Calibri</vt:lpstr>
      <vt:lpstr>Constantia</vt:lpstr>
      <vt:lpstr>Wingdings 2</vt:lpstr>
      <vt:lpstr>Default</vt:lpstr>
      <vt:lpstr>Dehydration, Hyponatremia, Heat &amp; Cold</vt:lpstr>
      <vt:lpstr>PERFORMANCE OBJECTIVES</vt:lpstr>
      <vt:lpstr>Dehydration</vt:lpstr>
      <vt:lpstr>Dehydration </vt:lpstr>
      <vt:lpstr>Dehydration</vt:lpstr>
      <vt:lpstr>Hyponatremia </vt:lpstr>
      <vt:lpstr>Hyponatremia</vt:lpstr>
      <vt:lpstr>Heat Exhaustion / Heat Stroke</vt:lpstr>
      <vt:lpstr>Hypothermia</vt:lpstr>
      <vt:lpstr>Hypothermia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Hydration, Dehydration, Hyponatremia &amp; Heat related issues</dc:title>
  <cp:lastModifiedBy>P - Ro</cp:lastModifiedBy>
  <cp:revision>21</cp:revision>
  <dcterms:modified xsi:type="dcterms:W3CDTF">2019-03-10T22:22:06Z</dcterms:modified>
</cp:coreProperties>
</file>