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9" r:id="rId4"/>
    <p:sldId id="259" r:id="rId5"/>
    <p:sldId id="268" r:id="rId6"/>
    <p:sldId id="260" r:id="rId7"/>
    <p:sldId id="261" r:id="rId8"/>
    <p:sldId id="262" r:id="rId9"/>
    <p:sldId id="265" r:id="rId10"/>
    <p:sldId id="263" r:id="rId11"/>
    <p:sldId id="264" r:id="rId12"/>
    <p:sldId id="266" r:id="rId13"/>
  </p:sldIdLst>
  <p:sldSz cx="9144000" cy="6858000" type="screen4x3"/>
  <p:notesSz cx="6858000" cy="9144000"/>
  <p:defaultTextStyle>
    <a:lvl1pPr>
      <a:defRPr sz="2400">
        <a:solidFill>
          <a:srgbClr val="000099"/>
        </a:solidFill>
        <a:latin typeface="Tahoma"/>
        <a:ea typeface="Tahoma"/>
        <a:cs typeface="Tahoma"/>
        <a:sym typeface="Tahoma"/>
      </a:defRPr>
    </a:lvl1pPr>
    <a:lvl2pPr indent="457200">
      <a:defRPr sz="2400">
        <a:solidFill>
          <a:srgbClr val="000099"/>
        </a:solidFill>
        <a:latin typeface="Tahoma"/>
        <a:ea typeface="Tahoma"/>
        <a:cs typeface="Tahoma"/>
        <a:sym typeface="Tahoma"/>
      </a:defRPr>
    </a:lvl2pPr>
    <a:lvl3pPr indent="914400">
      <a:defRPr sz="2400">
        <a:solidFill>
          <a:srgbClr val="000099"/>
        </a:solidFill>
        <a:latin typeface="Tahoma"/>
        <a:ea typeface="Tahoma"/>
        <a:cs typeface="Tahoma"/>
        <a:sym typeface="Tahoma"/>
      </a:defRPr>
    </a:lvl3pPr>
    <a:lvl4pPr indent="1371600">
      <a:defRPr sz="2400">
        <a:solidFill>
          <a:srgbClr val="000099"/>
        </a:solidFill>
        <a:latin typeface="Tahoma"/>
        <a:ea typeface="Tahoma"/>
        <a:cs typeface="Tahoma"/>
        <a:sym typeface="Tahoma"/>
      </a:defRPr>
    </a:lvl4pPr>
    <a:lvl5pPr indent="1828800">
      <a:defRPr sz="2400">
        <a:solidFill>
          <a:srgbClr val="000099"/>
        </a:solidFill>
        <a:latin typeface="Tahoma"/>
        <a:ea typeface="Tahoma"/>
        <a:cs typeface="Tahoma"/>
        <a:sym typeface="Tahoma"/>
      </a:defRPr>
    </a:lvl5pPr>
    <a:lvl6pPr>
      <a:defRPr sz="2400">
        <a:solidFill>
          <a:srgbClr val="000099"/>
        </a:solidFill>
        <a:latin typeface="Tahoma"/>
        <a:ea typeface="Tahoma"/>
        <a:cs typeface="Tahoma"/>
        <a:sym typeface="Tahoma"/>
      </a:defRPr>
    </a:lvl6pPr>
    <a:lvl7pPr>
      <a:defRPr sz="2400">
        <a:solidFill>
          <a:srgbClr val="000099"/>
        </a:solidFill>
        <a:latin typeface="Tahoma"/>
        <a:ea typeface="Tahoma"/>
        <a:cs typeface="Tahoma"/>
        <a:sym typeface="Tahoma"/>
      </a:defRPr>
    </a:lvl7pPr>
    <a:lvl8pPr>
      <a:defRPr sz="2400">
        <a:solidFill>
          <a:srgbClr val="000099"/>
        </a:solidFill>
        <a:latin typeface="Tahoma"/>
        <a:ea typeface="Tahoma"/>
        <a:cs typeface="Tahoma"/>
        <a:sym typeface="Tahoma"/>
      </a:defRPr>
    </a:lvl8pPr>
    <a:lvl9pPr>
      <a:defRPr sz="2400">
        <a:solidFill>
          <a:srgbClr val="000099"/>
        </a:solidFill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ahoma"/>
          <a:ea typeface="Tahoma"/>
          <a:cs typeface="Tahoma"/>
        </a:font>
        <a:srgbClr val="00009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ECEC"/>
          </a:solidFill>
        </a:fill>
      </a:tcStyle>
    </a:wholeTbl>
    <a:band2H>
      <a:tcTxStyle/>
      <a:tcStyle>
        <a:tcBdr/>
        <a:fill>
          <a:solidFill>
            <a:srgbClr val="E7F6F6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"/>
          <a:ea typeface="Tahoma"/>
          <a:cs typeface="Tahoma"/>
        </a:font>
        <a:srgbClr val="00009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2EB"/>
          </a:solidFill>
        </a:fill>
      </a:tcStyle>
    </a:wholeTbl>
    <a:band2H>
      <a:tcTxStyle/>
      <a:tcStyle>
        <a:tcBdr/>
        <a:fill>
          <a:solidFill>
            <a:srgbClr val="F1F1F5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C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C9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C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"/>
          <a:ea typeface="Tahoma"/>
          <a:cs typeface="Tahoma"/>
        </a:font>
        <a:srgbClr val="00009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4CA"/>
          </a:solidFill>
        </a:fill>
      </a:tcStyle>
    </a:wholeTbl>
    <a:band2H>
      <a:tcTxStyle/>
      <a:tcStyle>
        <a:tcBdr/>
        <a:fill>
          <a:solidFill>
            <a:srgbClr val="E6F2E6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B300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B300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B300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"/>
          <a:ea typeface="Tahoma"/>
          <a:cs typeface="Tahoma"/>
        </a:font>
        <a:srgbClr val="0000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99"/>
              </a:solidFill>
              <a:prstDash val="solid"/>
              <a:bevel/>
            </a:ln>
          </a:top>
          <a:bottom>
            <a:ln w="25400" cap="flat">
              <a:solidFill>
                <a:srgbClr val="00009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99"/>
              </a:solidFill>
              <a:prstDash val="solid"/>
              <a:bevel/>
            </a:ln>
          </a:top>
          <a:bottom>
            <a:ln w="25400" cap="flat">
              <a:solidFill>
                <a:srgbClr val="00009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"/>
          <a:ea typeface="Tahoma"/>
          <a:cs typeface="Tahoma"/>
        </a:font>
        <a:srgbClr val="00009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DD"/>
          </a:solidFill>
        </a:fill>
      </a:tcStyle>
    </a:wholeTbl>
    <a:band2H>
      <a:tcTxStyle/>
      <a:tcStyle>
        <a:tcBdr/>
        <a:fill>
          <a:solidFill>
            <a:srgbClr val="E6E6E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9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99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99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5" autoAdjust="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90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84739253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The reason for knowing you target heart rate is to monitor your exercise intensity.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Are you keeping the heart rate for at least</a:t>
            </a: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20 minutes.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Are you keeping your training regular, at least 3 times a week.</a:t>
            </a:r>
          </a:p>
        </p:txBody>
      </p:sp>
    </p:spTree>
    <p:extLst>
      <p:ext uri="{BB962C8B-B14F-4D97-AF65-F5344CB8AC3E}">
        <p14:creationId xmlns:p14="http://schemas.microsoft.com/office/powerpoint/2010/main" val="627443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The reason for knowing you target heart rate is to monitor your exercise intensity.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Are you keeping the heart rate for at least</a:t>
            </a: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20 minutes.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Are you keeping your training regular, at least 3 times a week.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The reason for knowing you target heart rate is to monitor your exercise intensity.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Are you keeping the heart rate for at least</a:t>
            </a: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20 minutes.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Are you keeping your training regular, at least 3 times a week.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Demo on board AT.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Lactic acid waste product.  How to use it and get rid of it.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AT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Have students check their own </a:t>
            </a:r>
          </a:p>
          <a:p>
            <a:pPr lvl="0" defTabSz="914400">
              <a:lnSpc>
                <a:spcPct val="100000"/>
              </a:lnSpc>
              <a:spcBef>
                <a:spcPts val="700"/>
              </a:spcBef>
              <a:defRPr sz="1800"/>
            </a:pPr>
            <a:r>
              <a:rPr sz="2000">
                <a:latin typeface="Book Antiqua"/>
                <a:ea typeface="Book Antiqua"/>
                <a:cs typeface="Book Antiqua"/>
                <a:sym typeface="Book Antiqua"/>
              </a:rPr>
              <a:t>pulse both ways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 lvl="0">
              <a:defRPr sz="1800"/>
            </a:pPr>
            <a:r>
              <a:rPr sz="1200"/>
              <a:t>Page 7 in book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84956" y="2803525"/>
            <a:ext cx="1" cy="3035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0"/>
                </a:move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1841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0" y="6432651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 defTabSz="457200">
              <a:defRPr sz="14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 spd="med"/>
  <p:txStyles>
    <p:titleStyle>
      <a:lvl1pPr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1pPr>
      <a:lvl2pPr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2pPr>
      <a:lvl3pPr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3pPr>
      <a:lvl4pPr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4pPr>
      <a:lvl5pPr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5pPr>
      <a:lvl6pPr indent="457200"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6pPr>
      <a:lvl7pPr indent="914400"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7pPr>
      <a:lvl8pPr indent="1371600"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8pPr>
      <a:lvl9pPr indent="1828800">
        <a:defRPr sz="4400">
          <a:solidFill>
            <a:srgbClr val="FFFFFF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>
        <a:spcBef>
          <a:spcPts val="700"/>
        </a:spcBef>
        <a:buClr>
          <a:srgbClr val="FFCC00"/>
        </a:buClr>
        <a:buSzPct val="120000"/>
        <a:buChar char="❖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1pPr>
      <a:lvl2pPr marL="783771" indent="-326571">
        <a:spcBef>
          <a:spcPts val="700"/>
        </a:spcBef>
        <a:buClr>
          <a:srgbClr val="FFCC00"/>
        </a:buClr>
        <a:buSzPct val="100000"/>
        <a:buChar char="–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2pPr>
      <a:lvl3pPr marL="1219200" indent="-304800">
        <a:spcBef>
          <a:spcPts val="700"/>
        </a:spcBef>
        <a:buClr>
          <a:srgbClr val="FFCC00"/>
        </a:buClr>
        <a:buSzPct val="120000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3pPr>
      <a:lvl4pPr marL="1737360" indent="-365760">
        <a:spcBef>
          <a:spcPts val="700"/>
        </a:spcBef>
        <a:buClr>
          <a:srgbClr val="FFCC00"/>
        </a:buClr>
        <a:buSzPct val="100000"/>
        <a:buChar char="–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4pPr>
      <a:lvl5pPr marL="2235200" indent="-406400">
        <a:spcBef>
          <a:spcPts val="700"/>
        </a:spcBef>
        <a:buClr>
          <a:srgbClr val="FFCC00"/>
        </a:buClr>
        <a:buSzPct val="80000"/>
        <a:buChar char="❖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5pPr>
      <a:lvl6pPr marL="2692400" indent="-406400">
        <a:spcBef>
          <a:spcPts val="700"/>
        </a:spcBef>
        <a:buClr>
          <a:srgbClr val="FFCC00"/>
        </a:buClr>
        <a:buSzPct val="80000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6pPr>
      <a:lvl7pPr marL="3149600" indent="-406400">
        <a:spcBef>
          <a:spcPts val="700"/>
        </a:spcBef>
        <a:buClr>
          <a:srgbClr val="FFCC00"/>
        </a:buClr>
        <a:buSzPct val="80000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7pPr>
      <a:lvl8pPr marL="3606800" indent="-406400">
        <a:spcBef>
          <a:spcPts val="700"/>
        </a:spcBef>
        <a:buClr>
          <a:srgbClr val="FFCC00"/>
        </a:buClr>
        <a:buSzPct val="80000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8pPr>
      <a:lvl9pPr marL="4064000" indent="-406400">
        <a:spcBef>
          <a:spcPts val="700"/>
        </a:spcBef>
        <a:buClr>
          <a:srgbClr val="FFCC00"/>
        </a:buClr>
        <a:buSzPct val="80000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9pPr>
    </p:bodyStyle>
    <p:otherStyle>
      <a:lvl1pPr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1pPr>
      <a:lvl2pPr indent="457200"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2pPr>
      <a:lvl3pPr indent="914400"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3pPr>
      <a:lvl4pPr indent="1371600"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4pPr>
      <a:lvl5pPr indent="1828800"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5pPr>
      <a:lvl6pPr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6pPr>
      <a:lvl7pPr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7pPr>
      <a:lvl8pPr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8pPr>
      <a:lvl9pPr algn="r" defTabSz="457200">
        <a:defRPr sz="140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 idx="4294967295"/>
          </p:nvPr>
        </p:nvSpPr>
        <p:spPr>
          <a:xfrm>
            <a:off x="450166" y="753763"/>
            <a:ext cx="8173329" cy="9739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lang="en-US"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Fitness &amp; Nutrition</a:t>
            </a:r>
            <a:endParaRPr sz="44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  <p:pic>
        <p:nvPicPr>
          <p:cNvPr id="18" name="image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2560637" y="2114550"/>
            <a:ext cx="3717926" cy="529272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6760537" y="5620852"/>
            <a:ext cx="223106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Pages </a:t>
            </a:r>
            <a:r>
              <a:rPr lang="en-US" b="1" dirty="0">
                <a:solidFill>
                  <a:srgbClr val="FFFFFF"/>
                </a:solidFill>
              </a:rPr>
              <a:t>S</a:t>
            </a: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48-51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 idx="4294967295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Target Heart Rate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457200" y="2222354"/>
            <a:ext cx="8229600" cy="4343546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>
            <a:lvl1pPr marL="471487" indent="-471487">
              <a:spcBef>
                <a:spcPts val="1000"/>
              </a:spcBef>
              <a:buChar char="•"/>
              <a:defRPr sz="4400"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buSzPct val="100000"/>
              <a:defRPr sz="1800">
                <a:solidFill>
                  <a:srgbClr val="000000"/>
                </a:solidFill>
                <a:effectLst/>
              </a:defRPr>
            </a:pPr>
            <a:r>
              <a:rPr lang="en-CA" sz="40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To maintain or improve aerobic fitness, you must raise your heart rate to an acceptable level for sustained periods of time</a:t>
            </a:r>
          </a:p>
          <a:p>
            <a:pPr marL="457200" lvl="1" indent="0">
              <a:buNone/>
              <a:defRPr sz="1800">
                <a:solidFill>
                  <a:srgbClr val="000000"/>
                </a:solidFill>
                <a:effectLst/>
              </a:defRPr>
            </a:pPr>
            <a:endParaRPr lang="en-CA" sz="28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lvl="1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65-80% of Max Heart Rate for 20-40 minutes</a:t>
            </a:r>
            <a:endParaRPr sz="28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309489" y="657860"/>
            <a:ext cx="8229600" cy="1384300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/>
          <a:p>
            <a:pPr lvl="0" algn="ctr" defTabSz="877823">
              <a:defRPr sz="1800">
                <a:solidFill>
                  <a:srgbClr val="000000"/>
                </a:solidFill>
              </a:defRPr>
            </a:pPr>
            <a:r>
              <a:rPr sz="4224" dirty="0">
                <a:solidFill>
                  <a:srgbClr val="FFFFFF"/>
                </a:solidFill>
                <a:effectLst>
                  <a:outerShdw blurRad="12192" dist="24384" dir="2700000" rotWithShape="0">
                    <a:srgbClr val="000000"/>
                  </a:outerShdw>
                </a:effectLst>
              </a:rPr>
              <a:t>Finding Your Maximum </a:t>
            </a:r>
            <a:br>
              <a:rPr sz="4224" dirty="0">
                <a:solidFill>
                  <a:srgbClr val="FFFFFF"/>
                </a:solidFill>
                <a:effectLst>
                  <a:outerShdw blurRad="12192" dist="24384" dir="2700000" rotWithShape="0">
                    <a:srgbClr val="000000"/>
                  </a:outerShdw>
                </a:effectLst>
              </a:rPr>
            </a:br>
            <a:r>
              <a:rPr sz="4224" dirty="0">
                <a:solidFill>
                  <a:srgbClr val="FFFFFF"/>
                </a:solidFill>
                <a:effectLst>
                  <a:outerShdw blurRad="12192" dist="24384" dir="2700000" rotWithShape="0">
                    <a:srgbClr val="000000"/>
                  </a:outerShdw>
                </a:effectLst>
              </a:rPr>
              <a:t>and Target Heart Rates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309489" y="2550550"/>
            <a:ext cx="8581293" cy="3356317"/>
          </a:xfrm>
          <a:prstGeom prst="rect">
            <a:avLst/>
          </a:prstGeom>
        </p:spPr>
        <p:txBody>
          <a:bodyPr lIns="44450" tIns="44450" rIns="44450" bIns="44450">
            <a:normAutofit fontScale="92500"/>
          </a:bodyPr>
          <a:lstStyle/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5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Predicted Maximum Heart Rate = 220 – age</a:t>
            </a:r>
          </a:p>
          <a:p>
            <a:pPr lvl="1"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Be aware that this could be higher or lower than actual max</a:t>
            </a:r>
          </a:p>
          <a:p>
            <a:pPr lvl="1"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Also look for observed MHR in short, sustained efforts (3-5 minutes)</a:t>
            </a:r>
          </a:p>
          <a:p>
            <a:pPr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5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Aerobic Target Heart Rate = 65-80% of MHR</a:t>
            </a:r>
          </a:p>
          <a:p>
            <a:pPr lvl="1"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Use talking as a guide!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736600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>
            <a:lvl1pPr>
              <a:defRPr sz="4000"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40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Student Performance Objectives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4294967295"/>
          </p:nvPr>
        </p:nvSpPr>
        <p:spPr>
          <a:xfrm>
            <a:off x="457200" y="1143000"/>
            <a:ext cx="7772400" cy="5461000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>
              <a:buSzPct val="100000"/>
              <a:buFontTx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What are the three macronutrients?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What are the key variables to consider in order to improve cardiovascular fitness? 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The Aerobic energy system uses __________.</a:t>
            </a: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The Anaerobic energy systems operates without ____________.</a:t>
            </a:r>
          </a:p>
          <a:p>
            <a:pPr>
              <a:buFontTx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What is Anaerobic Threshold?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How do I find my Maximum Heart Rate?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How do I find my Target Heart Rate?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EBEBEB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When on patrol, which energy system is my body using? When I’m responding to a call?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 idx="4294967295"/>
          </p:nvPr>
        </p:nvSpPr>
        <p:spPr>
          <a:xfrm>
            <a:off x="533400" y="295422"/>
            <a:ext cx="8229600" cy="914400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>
            <a:lvl1pPr>
              <a:defRPr sz="4000"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40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Student Performance Objectives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4294967295"/>
          </p:nvPr>
        </p:nvSpPr>
        <p:spPr>
          <a:xfrm>
            <a:off x="611358" y="1596683"/>
            <a:ext cx="8073683" cy="4522764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List the three macronutrients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Identify </a:t>
            </a:r>
            <a:r>
              <a:rPr sz="2800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th</a:t>
            </a: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e key variables to consider in order to</a:t>
            </a: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</a:t>
            </a:r>
            <a:r>
              <a:rPr sz="2800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</a:t>
            </a:r>
            <a:r>
              <a:rPr lang="en-CA" sz="2800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mprove</a:t>
            </a:r>
            <a:r>
              <a:rPr lang="en-US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cardiovascular</a:t>
            </a: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fitness 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Define t</a:t>
            </a: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he </a:t>
            </a:r>
            <a:r>
              <a:rPr lang="en-US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Ae</a:t>
            </a: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robic </a:t>
            </a:r>
            <a:r>
              <a:rPr lang="en-US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and Anaerobic energy systems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Explain Anaerobic Threshold</a:t>
            </a:r>
            <a:endParaRPr sz="28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Identify maximum &amp; target heart rates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Determine which energy system their body is </a:t>
            </a:r>
            <a:r>
              <a:rPr lang="en-US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using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 idx="4294967295"/>
          </p:nvPr>
        </p:nvSpPr>
        <p:spPr>
          <a:xfrm>
            <a:off x="309489" y="397608"/>
            <a:ext cx="8229600" cy="1140460"/>
          </a:xfrm>
          <a:prstGeom prst="rect">
            <a:avLst/>
          </a:prstGeom>
        </p:spPr>
        <p:txBody>
          <a:bodyPr lIns="44450" tIns="44450" rIns="44450" bIns="44450" anchor="ctr">
            <a:no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lang="en-US" sz="4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to eat</a:t>
            </a:r>
            <a:endParaRPr sz="48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  <p:sp>
        <p:nvSpPr>
          <p:cNvPr id="28" name="Shape 28"/>
          <p:cNvSpPr>
            <a:spLocks noGrp="1"/>
          </p:cNvSpPr>
          <p:nvPr>
            <p:ph type="body" idx="4294967295"/>
          </p:nvPr>
        </p:nvSpPr>
        <p:spPr>
          <a:xfrm>
            <a:off x="1742831" y="1749083"/>
            <a:ext cx="5658338" cy="3448929"/>
          </a:xfrm>
          <a:prstGeom prst="rect">
            <a:avLst/>
          </a:prstGeom>
        </p:spPr>
        <p:txBody>
          <a:bodyPr lIns="44450" tIns="44450" rIns="44450" bIns="44450">
            <a:noAutofit/>
          </a:bodyPr>
          <a:lstStyle/>
          <a:p>
            <a:pPr marL="0" lvl="0" indent="0" algn="l">
              <a:lnSpc>
                <a:spcPct val="90000"/>
              </a:lnSpc>
              <a:spcBef>
                <a:spcPts val="1000"/>
              </a:spcBef>
              <a:buSzPct val="100000"/>
              <a:buNone/>
              <a:defRPr sz="1800">
                <a:solidFill>
                  <a:srgbClr val="000000"/>
                </a:solidFill>
              </a:defRPr>
            </a:pPr>
            <a:r>
              <a:rPr lang="en-CA" sz="40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Three Macronutrients</a:t>
            </a:r>
          </a:p>
          <a:p>
            <a:pPr marL="0" lvl="0" indent="0" algn="l">
              <a:lnSpc>
                <a:spcPct val="90000"/>
              </a:lnSpc>
              <a:spcBef>
                <a:spcPts val="1000"/>
              </a:spcBef>
              <a:buSzPct val="100000"/>
              <a:buNone/>
              <a:defRPr sz="1800">
                <a:solidFill>
                  <a:srgbClr val="000000"/>
                </a:solidFill>
              </a:defRPr>
            </a:pPr>
            <a:r>
              <a:rPr lang="en-CA" sz="40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 </a:t>
            </a:r>
          </a:p>
          <a:p>
            <a:pPr marL="538842" lvl="0" indent="-538842" algn="l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600" dirty="0">
                <a:solidFill>
                  <a:srgbClr val="EFF9F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Carbohydrates</a:t>
            </a:r>
          </a:p>
          <a:p>
            <a:pPr marL="538842" lvl="0" indent="-538842" algn="l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600" dirty="0">
                <a:solidFill>
                  <a:srgbClr val="EFF9F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Fats</a:t>
            </a:r>
            <a:endParaRPr sz="3600" dirty="0">
              <a:solidFill>
                <a:srgbClr val="EFF9F9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marL="538842" lvl="0" indent="-538842" algn="l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600" dirty="0">
                <a:solidFill>
                  <a:srgbClr val="EFF9F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Proteins</a:t>
            </a:r>
            <a:endParaRPr sz="3600" dirty="0">
              <a:solidFill>
                <a:srgbClr val="EFF9F9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  <p:sp>
        <p:nvSpPr>
          <p:cNvPr id="5" name="Shape 27">
            <a:extLst>
              <a:ext uri="{FF2B5EF4-FFF2-40B4-BE49-F238E27FC236}">
                <a16:creationId xmlns:a16="http://schemas.microsoft.com/office/drawing/2014/main" id="{A575E501-C4F5-4669-9A93-1D73343ACA17}"/>
              </a:ext>
            </a:extLst>
          </p:cNvPr>
          <p:cNvSpPr txBox="1">
            <a:spLocks/>
          </p:cNvSpPr>
          <p:nvPr/>
        </p:nvSpPr>
        <p:spPr>
          <a:xfrm>
            <a:off x="1266093" y="5080783"/>
            <a:ext cx="7877907" cy="103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4450" tIns="44450" rIns="44450" bIns="44450" anchor="t">
            <a:normAutofit/>
          </a:bodyPr>
          <a:lstStyle>
            <a:lvl1pPr algn="ctr">
              <a:defRPr sz="44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  <a:lvl2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4572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9144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13716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18288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Include all three in every meal &amp; snack</a:t>
            </a:r>
          </a:p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Quality greatly influences outcomes</a:t>
            </a:r>
          </a:p>
        </p:txBody>
      </p:sp>
    </p:spTree>
    <p:extLst>
      <p:ext uri="{BB962C8B-B14F-4D97-AF65-F5344CB8AC3E}">
        <p14:creationId xmlns:p14="http://schemas.microsoft.com/office/powerpoint/2010/main" val="35880881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 idx="4294967295"/>
          </p:nvPr>
        </p:nvSpPr>
        <p:spPr>
          <a:xfrm>
            <a:off x="309489" y="285066"/>
            <a:ext cx="8229600" cy="1140460"/>
          </a:xfrm>
          <a:prstGeom prst="rect">
            <a:avLst/>
          </a:prstGeom>
        </p:spPr>
        <p:txBody>
          <a:bodyPr lIns="44450" tIns="44450" rIns="44450" bIns="44450" anchor="ctr">
            <a:no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lang="en-US" sz="4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to eat</a:t>
            </a:r>
            <a:endParaRPr sz="48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  <p:sp>
        <p:nvSpPr>
          <p:cNvPr id="4" name="Shape 27">
            <a:extLst>
              <a:ext uri="{FF2B5EF4-FFF2-40B4-BE49-F238E27FC236}">
                <a16:creationId xmlns:a16="http://schemas.microsoft.com/office/drawing/2014/main" id="{0F7608E0-6C82-4CBA-93CD-F1DB533A1274}"/>
              </a:ext>
            </a:extLst>
          </p:cNvPr>
          <p:cNvSpPr txBox="1">
            <a:spLocks/>
          </p:cNvSpPr>
          <p:nvPr/>
        </p:nvSpPr>
        <p:spPr>
          <a:xfrm>
            <a:off x="633046" y="1425525"/>
            <a:ext cx="7877907" cy="501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4450" tIns="44450" rIns="44450" bIns="44450" anchor="t">
            <a:normAutofit/>
          </a:bodyPr>
          <a:lstStyle>
            <a:lvl1pPr algn="ctr">
              <a:defRPr sz="44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  <a:lvl2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4572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9144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13716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1828800">
              <a:defRPr sz="4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Carbohydrates can be simple, which give us quick energy; or complex, which provide more sustained energy</a:t>
            </a:r>
          </a:p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Carbs are easy to over-consume, and in unhealthy formats</a:t>
            </a:r>
          </a:p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Fats, when from healthy sources, also provide long-term energy</a:t>
            </a:r>
          </a:p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Healthy fats are vital to a wide variety of bodily functions</a:t>
            </a:r>
          </a:p>
          <a:p>
            <a:pPr marL="571500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Proteins are a poor source of energy, but are essential to growth &amp; repair of all tissues in the body</a:t>
            </a:r>
          </a:p>
          <a:p>
            <a:pPr>
              <a:buSzPct val="100000"/>
              <a:defRPr sz="1800">
                <a:solidFill>
                  <a:srgbClr val="000000"/>
                </a:solidFill>
                <a:effectLst/>
              </a:defRPr>
            </a:pPr>
            <a:endParaRPr lang="en-US" sz="240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  <a:p>
            <a:pPr>
              <a:buSzPct val="100000"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rgbClr val="FFFF00"/>
                </a:solidFill>
                <a:effectLst/>
              </a:rPr>
              <a:t>FIND THE RIGHT MIX FOR YOU!</a:t>
            </a:r>
          </a:p>
          <a:p>
            <a:pPr marL="571500" lvl="1" indent="-571500" algn="l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  <a:effectLst/>
              </a:defRPr>
            </a:pPr>
            <a:endParaRPr lang="en-US" sz="240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 idx="4294967295"/>
          </p:nvPr>
        </p:nvSpPr>
        <p:spPr>
          <a:xfrm>
            <a:off x="457200" y="853440"/>
            <a:ext cx="8229600" cy="822960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Developing Aerobic Fitness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4294967295"/>
          </p:nvPr>
        </p:nvSpPr>
        <p:spPr>
          <a:xfrm>
            <a:off x="457200" y="2087880"/>
            <a:ext cx="8229600" cy="3550920"/>
          </a:xfrm>
          <a:prstGeom prst="rect">
            <a:avLst/>
          </a:prstGeom>
        </p:spPr>
        <p:txBody>
          <a:bodyPr lIns="44450" tIns="44450" rIns="44450" bIns="44450">
            <a:normAutofit lnSpcReduction="10000"/>
          </a:bodyPr>
          <a:lstStyle/>
          <a:p>
            <a:pPr lvl="0" algn="ctr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The F</a:t>
            </a:r>
            <a:r>
              <a:rPr lang="en-CA"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.</a:t>
            </a:r>
            <a:r>
              <a:rPr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</a:t>
            </a:r>
            <a:r>
              <a:rPr lang="en-CA"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.</a:t>
            </a:r>
            <a:r>
              <a:rPr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</a:t>
            </a:r>
            <a:r>
              <a:rPr lang="en-CA"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.T. </a:t>
            </a:r>
            <a:r>
              <a:rPr sz="40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Principle</a:t>
            </a:r>
            <a:endParaRPr lang="en-CA" sz="4000" dirty="0"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lvl="0" algn="ctr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marL="538842" lvl="0" indent="-538842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Frequency</a:t>
            </a:r>
            <a:r>
              <a:rPr lang="en-CA" sz="360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(</a:t>
            </a:r>
            <a:r>
              <a:rPr lang="en-CA"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3-4x per week)</a:t>
            </a:r>
            <a:endParaRPr sz="3600" dirty="0"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marL="538842" lvl="0" indent="-538842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Intensity</a:t>
            </a:r>
            <a:r>
              <a:rPr lang="en-CA"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	(65-80% of MHR)</a:t>
            </a:r>
            <a:endParaRPr sz="3600" dirty="0"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marL="538842" lvl="0" indent="-538842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Time</a:t>
            </a:r>
            <a:r>
              <a:rPr lang="en-CA"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		(20-40 minutes)</a:t>
            </a:r>
          </a:p>
          <a:p>
            <a:pPr marL="538842" indent="-538842">
              <a:spcBef>
                <a:spcPts val="10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600" dirty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Type 		(Bike, run, swim, circuits)</a:t>
            </a:r>
            <a:endParaRPr sz="3600" dirty="0"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951236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 idx="4294967295"/>
          </p:nvPr>
        </p:nvSpPr>
        <p:spPr>
          <a:xfrm>
            <a:off x="457200" y="378656"/>
            <a:ext cx="8229600" cy="869852"/>
          </a:xfrm>
          <a:prstGeom prst="rect">
            <a:avLst/>
          </a:prstGeom>
        </p:spPr>
        <p:txBody>
          <a:bodyPr lIns="44450" tIns="44450" rIns="44450" bIns="44450" anchor="ctr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Aerobic</a:t>
            </a:r>
            <a:r>
              <a:rPr lang="en-CA"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System</a:t>
            </a:r>
            <a:endParaRPr sz="44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  <p:sp>
        <p:nvSpPr>
          <p:cNvPr id="34" name="Shape 34"/>
          <p:cNvSpPr>
            <a:spLocks noGrp="1"/>
          </p:cNvSpPr>
          <p:nvPr>
            <p:ph type="body" idx="4294967295"/>
          </p:nvPr>
        </p:nvSpPr>
        <p:spPr>
          <a:xfrm>
            <a:off x="533400" y="1590821"/>
            <a:ext cx="7772400" cy="4528625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F</a:t>
            </a:r>
            <a:r>
              <a:rPr lang="en-CA" sz="3200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uel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: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Carbohydrate (glucose)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&amp; Fat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Oxygen must be present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Used for needs requiring 2 minutes or more of energy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Limiting factors:</a:t>
            </a:r>
          </a:p>
          <a:p>
            <a:pPr lvl="1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Bike fit</a:t>
            </a:r>
          </a:p>
          <a:p>
            <a:pPr lvl="1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Carbohydrate stores</a:t>
            </a:r>
          </a:p>
          <a:p>
            <a:pPr lvl="1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Available time</a:t>
            </a:r>
            <a:endParaRPr sz="28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 idx="4294967295"/>
          </p:nvPr>
        </p:nvSpPr>
        <p:spPr>
          <a:xfrm>
            <a:off x="457200" y="17462"/>
            <a:ext cx="8229600" cy="1049338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Anaerobic </a:t>
            </a:r>
            <a:r>
              <a:rPr lang="en-CA"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Systems</a:t>
            </a:r>
            <a:endParaRPr sz="44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  <p:sp>
        <p:nvSpPr>
          <p:cNvPr id="37" name="Shape 37"/>
          <p:cNvSpPr>
            <a:spLocks noGrp="1"/>
          </p:cNvSpPr>
          <p:nvPr>
            <p:ph type="body" idx="4294967295"/>
          </p:nvPr>
        </p:nvSpPr>
        <p:spPr>
          <a:xfrm>
            <a:off x="685800" y="1506415"/>
            <a:ext cx="7772400" cy="4724400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Fuel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: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Carbohydrate (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Glucose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)</a:t>
            </a:r>
            <a:endParaRPr sz="32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Oxygen 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is 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not utilized 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Up to 10 seconds 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= anaerobic power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Up to 2 minutes = anaerobic capacity</a:t>
            </a: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Readily available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, but requires training to be sustained &amp; repeatable</a:t>
            </a:r>
            <a:endParaRPr sz="32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lvl="0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Impacts 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specific 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muscles 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&amp; movements </a:t>
            </a:r>
            <a:r>
              <a:rPr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utilized</a:t>
            </a:r>
            <a:r>
              <a:rPr lang="en-CA" sz="32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in training</a:t>
            </a:r>
            <a:endParaRPr sz="32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 idx="4294967295"/>
          </p:nvPr>
        </p:nvSpPr>
        <p:spPr>
          <a:xfrm>
            <a:off x="457200" y="722825"/>
            <a:ext cx="8229600" cy="861451"/>
          </a:xfrm>
          <a:prstGeom prst="rect">
            <a:avLst/>
          </a:prstGeom>
        </p:spPr>
        <p:txBody>
          <a:bodyPr lIns="44450" tIns="44450" rIns="44450" bIns="44450" anchor="ctr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Anaerobic  Threshold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4294967295"/>
          </p:nvPr>
        </p:nvSpPr>
        <p:spPr>
          <a:xfrm>
            <a:off x="457200" y="2025355"/>
            <a:ext cx="8229600" cy="4403579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marL="332613" lvl="0" indent="-332613" defTabSz="886968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The maximum level of intensity that you can sustain before your body begins to work without oxygen</a:t>
            </a:r>
            <a:endParaRPr lang="en-CA" sz="3104" dirty="0">
              <a:solidFill>
                <a:srgbClr val="FFFFFF"/>
              </a:solidFill>
              <a:effectLst>
                <a:outerShdw blurRad="12319" dist="24638" dir="2700000" rotWithShape="0">
                  <a:srgbClr val="000000"/>
                </a:outerShdw>
              </a:effectLst>
            </a:endParaRPr>
          </a:p>
          <a:p>
            <a:pPr marL="332613" lvl="0" indent="-332613" defTabSz="886968"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Also called Lactate or Ventilatory</a:t>
            </a:r>
            <a:r>
              <a:rPr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 Threshold</a:t>
            </a:r>
          </a:p>
          <a:p>
            <a:pPr marL="277177" lvl="1" indent="166306" defTabSz="886968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716" dirty="0">
              <a:solidFill>
                <a:srgbClr val="FFFFFF"/>
              </a:solidFill>
              <a:effectLst>
                <a:outerShdw blurRad="12319" dist="24638" dir="2700000" rotWithShape="0">
                  <a:srgbClr val="000000"/>
                </a:outerShdw>
              </a:effectLst>
            </a:endParaRPr>
          </a:p>
          <a:p>
            <a:pPr defTabSz="886968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Lactate accumulation exceeds clearance</a:t>
            </a:r>
            <a:endParaRPr sz="3104" dirty="0">
              <a:solidFill>
                <a:srgbClr val="FFFFFF"/>
              </a:solidFill>
              <a:effectLst>
                <a:outerShdw blurRad="12319" dist="24638" dir="2700000" rotWithShape="0">
                  <a:srgbClr val="000000"/>
                </a:outerShdw>
              </a:effectLst>
            </a:endParaRPr>
          </a:p>
          <a:p>
            <a:pPr defTabSz="886968"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C</a:t>
            </a:r>
            <a:r>
              <a:rPr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an be </a:t>
            </a:r>
            <a:r>
              <a:rPr lang="en-CA"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increased</a:t>
            </a:r>
            <a:r>
              <a:rPr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 with </a:t>
            </a:r>
            <a:r>
              <a:rPr lang="en-CA"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proper </a:t>
            </a:r>
            <a:r>
              <a:rPr sz="3104" dirty="0">
                <a:solidFill>
                  <a:srgbClr val="FFFFFF"/>
                </a:solidFill>
                <a:effectLst>
                  <a:outerShdw blurRad="12319" dist="24638" dir="2700000" rotWithShape="0">
                    <a:srgbClr val="000000"/>
                  </a:outerShdw>
                </a:effectLst>
              </a:rPr>
              <a:t>training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 idx="4294967295"/>
          </p:nvPr>
        </p:nvSpPr>
        <p:spPr>
          <a:xfrm>
            <a:off x="457200" y="711591"/>
            <a:ext cx="8229600" cy="838200"/>
          </a:xfrm>
          <a:prstGeom prst="rect">
            <a:avLst/>
          </a:prstGeom>
        </p:spPr>
        <p:txBody>
          <a:bodyPr lIns="44450" tIns="44450" rIns="44450" bIns="44450" anchor="b">
            <a:normAutofit/>
          </a:bodyPr>
          <a:lstStyle>
            <a:lvl1pPr algn="ctr"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Finding Your Heart Rate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4294967295"/>
          </p:nvPr>
        </p:nvSpPr>
        <p:spPr>
          <a:xfrm>
            <a:off x="457200" y="1904999"/>
            <a:ext cx="8229600" cy="4622409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marL="385762" lvl="0" indent="-385762">
              <a:spcBef>
                <a:spcPts val="800"/>
              </a:spcBef>
              <a:buSzPct val="100000"/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Manually: Using two fingers on your carotid artery, take</a:t>
            </a:r>
            <a:r>
              <a:rPr sz="3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your pulse for</a:t>
            </a:r>
            <a:r>
              <a:rPr lang="en-CA" sz="3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:</a:t>
            </a:r>
          </a:p>
          <a:p>
            <a:pPr marL="826633" lvl="1" indent="-385762">
              <a:spcBef>
                <a:spcPts val="8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30 seconds and multiply by 2</a:t>
            </a:r>
          </a:p>
          <a:p>
            <a:pPr marL="440871" lvl="1" indent="0">
              <a:spcBef>
                <a:spcPts val="8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CA" sz="2800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			</a:t>
            </a: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OR</a:t>
            </a:r>
          </a:p>
          <a:p>
            <a:pPr marL="826633" lvl="1" indent="-385762">
              <a:spcBef>
                <a:spcPts val="8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20 seconds</a:t>
            </a:r>
            <a:r>
              <a:rPr lang="en-CA"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 </a:t>
            </a:r>
            <a:r>
              <a:rPr sz="28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and multiply by 3</a:t>
            </a:r>
            <a:endParaRPr lang="en-CA" sz="28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marL="440871" lvl="1" indent="0">
              <a:spcBef>
                <a:spcPts val="800"/>
              </a:spcBef>
              <a:buNone/>
              <a:defRPr sz="1800">
                <a:solidFill>
                  <a:srgbClr val="000000"/>
                </a:solidFill>
              </a:defRPr>
            </a:pPr>
            <a:endParaRPr lang="en-CA" sz="10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  <a:p>
            <a:pPr marL="385762" indent="-385762">
              <a:spcBef>
                <a:spcPts val="8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lang="en-CA" sz="3600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Or use a heart rate monitor for the easiest and most accurate results</a:t>
            </a:r>
            <a:endParaRPr sz="3600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999999"/>
      </a:dk1>
      <a:lt1>
        <a:srgbClr val="000099"/>
      </a:lt1>
      <a:dk2>
        <a:srgbClr val="A7A7A7"/>
      </a:dk2>
      <a:lt2>
        <a:srgbClr val="535353"/>
      </a:lt2>
      <a:accent1>
        <a:srgbClr val="33CCCC"/>
      </a:accent1>
      <a:accent2>
        <a:srgbClr val="00C600"/>
      </a:accent2>
      <a:accent3>
        <a:srgbClr val="AAAAC9"/>
      </a:accent3>
      <a:accent4>
        <a:srgbClr val="DADADA"/>
      </a:accent4>
      <a:accent5>
        <a:srgbClr val="ADE0E0"/>
      </a:accent5>
      <a:accent6>
        <a:srgbClr val="00B300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99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99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00C600"/>
      </a:accent2>
      <a:accent3>
        <a:srgbClr val="AAAAC9"/>
      </a:accent3>
      <a:accent4>
        <a:srgbClr val="DADADA"/>
      </a:accent4>
      <a:accent5>
        <a:srgbClr val="ADE0E0"/>
      </a:accent5>
      <a:accent6>
        <a:srgbClr val="00B300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99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99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690</Words>
  <Application>Microsoft Office PowerPoint</Application>
  <PresentationFormat>On-screen Show (4:3)</PresentationFormat>
  <Paragraphs>105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Book</vt:lpstr>
      <vt:lpstr>Book Antiqua</vt:lpstr>
      <vt:lpstr>Tahoma</vt:lpstr>
      <vt:lpstr>Default</vt:lpstr>
      <vt:lpstr>Fitness &amp; Nutrition</vt:lpstr>
      <vt:lpstr>Student Performance Objectives</vt:lpstr>
      <vt:lpstr>What to eat</vt:lpstr>
      <vt:lpstr>What to eat</vt:lpstr>
      <vt:lpstr>Developing Aerobic Fitness</vt:lpstr>
      <vt:lpstr>Aerobic System</vt:lpstr>
      <vt:lpstr>Anaerobic Systems</vt:lpstr>
      <vt:lpstr>Anaerobic  Threshold</vt:lpstr>
      <vt:lpstr>Finding Your Heart Rate</vt:lpstr>
      <vt:lpstr>Target Heart Rate</vt:lpstr>
      <vt:lpstr>Finding Your Maximum  and Target Heart Rates</vt:lpstr>
      <vt:lpstr>Student Performance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for Bike Cops</dc:title>
  <cp:lastModifiedBy>Paul Robertson</cp:lastModifiedBy>
  <cp:revision>31</cp:revision>
  <dcterms:modified xsi:type="dcterms:W3CDTF">2021-05-03T21:59:00Z</dcterms:modified>
</cp:coreProperties>
</file>