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60" r:id="rId3"/>
    <p:sldId id="286" r:id="rId4"/>
    <p:sldId id="287" r:id="rId5"/>
    <p:sldId id="288" r:id="rId6"/>
    <p:sldId id="289" r:id="rId7"/>
    <p:sldId id="337" r:id="rId8"/>
    <p:sldId id="33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460" y="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27828B-D079-450A-9FEB-3C889CFAFD24}" type="datetimeFigureOut">
              <a:rPr lang="en-US" smtClean="0"/>
              <a:t>1/22/2017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6D5A8D-2699-4777-85F3-96ADF1240E75}" type="slidenum">
              <a:rPr lang="en-US" smtClean="0"/>
              <a:t>‹#›</a:t>
            </a:fld>
            <a:endParaRPr lang="en-US" dirty="0"/>
          </a:p>
        </p:txBody>
      </p:sp>
    </p:spTree>
    <p:extLst>
      <p:ext uri="{BB962C8B-B14F-4D97-AF65-F5344CB8AC3E}">
        <p14:creationId xmlns:p14="http://schemas.microsoft.com/office/powerpoint/2010/main" val="3508931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12BE2AD3-4598-4E6D-B0A2-8ADEB30405E9}" type="slidenum">
              <a:rPr lang="en-US"/>
              <a:pPr/>
              <a:t>4</a:t>
            </a:fld>
            <a:endParaRPr lang="en-US" dirty="0"/>
          </a:p>
        </p:txBody>
      </p:sp>
      <p:sp>
        <p:nvSpPr>
          <p:cNvPr id="81922" name="Rectangle 2"/>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8" tIns="44450" rIns="90488" bIns="44450"/>
          <a:lstStyle/>
          <a:p>
            <a:endParaRPr lang="en-US" dirty="0"/>
          </a:p>
          <a:p>
            <a:r>
              <a:rPr lang="en-US" sz="1400" dirty="0"/>
              <a:t>Bc--least dangerous form. Small fleshy bump on the head, neck or hands.Does’t grow rapidly and rarely spreads to other body parts. If left untreated it can grow below the skin and into the bone. Cure rate is 95 % with surgery</a:t>
            </a:r>
          </a:p>
          <a:p>
            <a:endParaRPr lang="en-US" sz="1400" dirty="0"/>
          </a:p>
          <a:p>
            <a:r>
              <a:rPr lang="en-US" sz="1400" dirty="0"/>
              <a:t>SC-- tumors look like red scaly patches. Typically found on the face ,ears, lips and mouth.955 cure rate with surgery</a:t>
            </a:r>
          </a:p>
          <a:p>
            <a:endParaRPr lang="en-US" sz="1400" dirty="0"/>
          </a:p>
          <a:p>
            <a:r>
              <a:rPr lang="en-US" sz="1400" dirty="0"/>
              <a:t>MM _- This is the killer. very dark patch of skin, usually developing in an existing mole ect.most always curable if caught in an early stage.</a:t>
            </a:r>
          </a:p>
        </p:txBody>
      </p:sp>
      <p:sp>
        <p:nvSpPr>
          <p:cNvPr id="81923" name="Rectangle 3"/>
          <p:cNvSpPr>
            <a:spLocks noGrp="1" noRot="1" noChangeAspect="1" noChangeArrowheads="1" noTextEdit="1"/>
          </p:cNvSpPr>
          <p:nvPr>
            <p:ph type="sldImg"/>
          </p:nvPr>
        </p:nvSpPr>
        <p:spPr bwMode="auto">
          <a:xfrm>
            <a:off x="1150938" y="692150"/>
            <a:ext cx="4556125" cy="3416300"/>
          </a:xfrm>
          <a:prstGeom prst="rect">
            <a:avLst/>
          </a:prstGeom>
          <a:noFill/>
          <a:ln w="12700" cap="flat">
            <a:solidFill>
              <a:schemeClr val="tx1"/>
            </a:solidFill>
            <a:miter lim="800000"/>
            <a:headEnd/>
            <a:tailEn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D8C2A0E5-8805-4B49-BFC5-B8761794DBEB}" type="slidenum">
              <a:rPr lang="en-US"/>
              <a:pPr/>
              <a:t>5</a:t>
            </a:fld>
            <a:endParaRPr lang="en-US" dirty="0"/>
          </a:p>
        </p:txBody>
      </p:sp>
      <p:sp>
        <p:nvSpPr>
          <p:cNvPr id="83970" name="Rectangle 2"/>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8" tIns="44450" rIns="90488" bIns="44450"/>
          <a:lstStyle/>
          <a:p>
            <a:r>
              <a:rPr lang="en-US" dirty="0"/>
              <a:t>examine yourself-- examine parts that you can see without a mirror</a:t>
            </a:r>
          </a:p>
          <a:p>
            <a:r>
              <a:rPr lang="en-US" dirty="0"/>
              <a:t>                               then use a full length mirror and a hand mirror to examine                   you backside etc....or get wife or girlfriend or both to do it.</a:t>
            </a:r>
          </a:p>
          <a:p>
            <a:endParaRPr lang="en-US" dirty="0"/>
          </a:p>
          <a:p>
            <a:r>
              <a:rPr lang="en-US" dirty="0"/>
              <a:t>Spf--use water resistant...apply 30 min before shift begins to allow the product to work</a:t>
            </a:r>
          </a:p>
          <a:p>
            <a:endParaRPr lang="en-US" dirty="0"/>
          </a:p>
          <a:p>
            <a:r>
              <a:rPr lang="en-US" dirty="0"/>
              <a:t>Cover up-clothes do not block all uv rays. Tightly woven cotton is the best</a:t>
            </a:r>
          </a:p>
          <a:p>
            <a:endParaRPr lang="en-US" dirty="0"/>
          </a:p>
          <a:p>
            <a:r>
              <a:rPr lang="en-US" dirty="0"/>
              <a:t>Dark skin-  you might be a naturally dark skinned person or black but you are not immune to sun damage</a:t>
            </a:r>
          </a:p>
          <a:p>
            <a:r>
              <a:rPr lang="en-US" dirty="0"/>
              <a:t>Do not count on a bottle tan for protection--skin darkeners have no sunscreen</a:t>
            </a:r>
          </a:p>
          <a:p>
            <a:endParaRPr lang="en-US" dirty="0"/>
          </a:p>
          <a:p>
            <a:r>
              <a:rPr lang="en-US" dirty="0"/>
              <a:t>                </a:t>
            </a:r>
          </a:p>
        </p:txBody>
      </p:sp>
      <p:sp>
        <p:nvSpPr>
          <p:cNvPr id="83971" name="Rectangle 3"/>
          <p:cNvSpPr>
            <a:spLocks noGrp="1" noRot="1" noChangeAspect="1" noChangeArrowheads="1" noTextEdit="1"/>
          </p:cNvSpPr>
          <p:nvPr>
            <p:ph type="sldImg"/>
          </p:nvPr>
        </p:nvSpPr>
        <p:spPr bwMode="auto">
          <a:xfrm>
            <a:off x="1150938" y="692150"/>
            <a:ext cx="4556125" cy="3416300"/>
          </a:xfrm>
          <a:prstGeom prst="rect">
            <a:avLst/>
          </a:prstGeom>
          <a:noFill/>
          <a:ln w="12700" cap="flat">
            <a:solidFill>
              <a:schemeClr val="tx1"/>
            </a:solidFill>
            <a:miter lim="800000"/>
            <a:headEnd/>
            <a:tailEn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B336CEFB-E555-45B4-92EE-D45A1D9BE942}" type="slidenum">
              <a:rPr lang="en-US"/>
              <a:pPr/>
              <a:t>6</a:t>
            </a:fld>
            <a:endParaRPr lang="en-US" dirty="0"/>
          </a:p>
        </p:txBody>
      </p:sp>
      <p:sp>
        <p:nvSpPr>
          <p:cNvPr id="86018" name="Rectangle 2"/>
          <p:cNvSpPr>
            <a:spLocks noGrp="1" noChangeArrowheads="1"/>
          </p:cNvSpPr>
          <p:nvPr>
            <p:ph type="body" idx="1"/>
          </p:nvPr>
        </p:nvSpPr>
        <p:spPr bwMode="auto">
          <a:xfrm>
            <a:off x="914400" y="4343400"/>
            <a:ext cx="5029200" cy="4114800"/>
          </a:xfrm>
          <a:prstGeom prst="rect">
            <a:avLst/>
          </a:prstGeom>
          <a:noFill/>
          <a:ln w="12700">
            <a:miter lim="800000"/>
            <a:headEnd/>
            <a:tailEnd/>
          </a:ln>
        </p:spPr>
        <p:txBody>
          <a:bodyPr lIns="90488" tIns="44450" rIns="90488" bIns="44450"/>
          <a:lstStyle/>
          <a:p>
            <a:r>
              <a:rPr lang="en-US" dirty="0"/>
              <a:t>Ride early- the hours of highest uv exposure is between 10 am and 300 pm</a:t>
            </a:r>
          </a:p>
          <a:p>
            <a:endParaRPr lang="en-US" dirty="0"/>
          </a:p>
          <a:p>
            <a:r>
              <a:rPr lang="en-US" dirty="0"/>
              <a:t>eat right--there is some evidence that a low fat diet may protect your skin</a:t>
            </a:r>
          </a:p>
          <a:p>
            <a:endParaRPr lang="en-US" dirty="0"/>
          </a:p>
          <a:p>
            <a:r>
              <a:rPr lang="en-US" dirty="0"/>
              <a:t>Start protecting young-75% of all skin cancer is related to burns that occurred before the age of 20</a:t>
            </a:r>
          </a:p>
        </p:txBody>
      </p:sp>
      <p:sp>
        <p:nvSpPr>
          <p:cNvPr id="86019" name="Rectangle 3"/>
          <p:cNvSpPr>
            <a:spLocks noGrp="1" noRot="1" noChangeAspect="1" noChangeArrowheads="1" noTextEdit="1"/>
          </p:cNvSpPr>
          <p:nvPr>
            <p:ph type="sldImg"/>
          </p:nvPr>
        </p:nvSpPr>
        <p:spPr bwMode="auto">
          <a:xfrm>
            <a:off x="1150938" y="692150"/>
            <a:ext cx="4556125" cy="3416300"/>
          </a:xfrm>
          <a:prstGeom prst="rect">
            <a:avLst/>
          </a:prstGeom>
          <a:noFill/>
          <a:ln w="12700" cap="flat">
            <a:solidFill>
              <a:schemeClr val="tx1"/>
            </a:solidFill>
            <a:miter lim="800000"/>
            <a:headEnd/>
            <a:tailEn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6D5A8D-2699-4777-85F3-96ADF1240E75}" type="slidenum">
              <a:rPr lang="en-US" smtClean="0"/>
              <a:t>7</a:t>
            </a:fld>
            <a:endParaRPr lang="en-US" dirty="0"/>
          </a:p>
        </p:txBody>
      </p:sp>
    </p:spTree>
    <p:extLst>
      <p:ext uri="{BB962C8B-B14F-4D97-AF65-F5344CB8AC3E}">
        <p14:creationId xmlns:p14="http://schemas.microsoft.com/office/powerpoint/2010/main" val="37680113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E6D5A8D-2699-4777-85F3-96ADF1240E75}" type="slidenum">
              <a:rPr lang="en-US" smtClean="0"/>
              <a:t>8</a:t>
            </a:fld>
            <a:endParaRPr lang="en-US" dirty="0"/>
          </a:p>
        </p:txBody>
      </p:sp>
    </p:spTree>
    <p:extLst>
      <p:ext uri="{BB962C8B-B14F-4D97-AF65-F5344CB8AC3E}">
        <p14:creationId xmlns:p14="http://schemas.microsoft.com/office/powerpoint/2010/main" val="3768011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FB7A7422-A8B2-48FA-B520-9C388C0470FA}" type="datetimeFigureOut">
              <a:rPr lang="en-US" smtClean="0"/>
              <a:t>1/22/2017</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25E6F3FE-E9B2-44F4-953F-BF7894149FE5}"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B7A7422-A8B2-48FA-B520-9C388C0470FA}" type="datetimeFigureOut">
              <a:rPr lang="en-US" smtClean="0"/>
              <a:t>1/22/2017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E6F3FE-E9B2-44F4-953F-BF7894149FE5}"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B7A7422-A8B2-48FA-B520-9C388C0470FA}" type="datetimeFigureOut">
              <a:rPr lang="en-US" smtClean="0"/>
              <a:t>1/22/2017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E6F3FE-E9B2-44F4-953F-BF7894149FE5}"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B7A7422-A8B2-48FA-B520-9C388C0470FA}" type="datetimeFigureOut">
              <a:rPr lang="en-US" smtClean="0"/>
              <a:t>1/22/2017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E6F3FE-E9B2-44F4-953F-BF7894149FE5}"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B7A7422-A8B2-48FA-B520-9C388C0470FA}" type="datetimeFigureOut">
              <a:rPr lang="en-US" smtClean="0"/>
              <a:t>1/22/2017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E6F3FE-E9B2-44F4-953F-BF7894149FE5}"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B7A7422-A8B2-48FA-B520-9C388C0470FA}" type="datetimeFigureOut">
              <a:rPr lang="en-US" smtClean="0"/>
              <a:t>1/22/2017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5E6F3FE-E9B2-44F4-953F-BF7894149FE5}"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B7A7422-A8B2-48FA-B520-9C388C0470FA}" type="datetimeFigureOut">
              <a:rPr lang="en-US" smtClean="0"/>
              <a:t>1/22/2017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5E6F3FE-E9B2-44F4-953F-BF7894149FE5}"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FB7A7422-A8B2-48FA-B520-9C388C0470FA}" type="datetimeFigureOut">
              <a:rPr lang="en-US" smtClean="0"/>
              <a:t>1/22/2017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5E6F3FE-E9B2-44F4-953F-BF7894149FE5}"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7A7422-A8B2-48FA-B520-9C388C0470FA}" type="datetimeFigureOut">
              <a:rPr lang="en-US" smtClean="0"/>
              <a:t>1/22/2017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5E6F3FE-E9B2-44F4-953F-BF7894149FE5}"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B7A7422-A8B2-48FA-B520-9C388C0470FA}" type="datetimeFigureOut">
              <a:rPr lang="en-US" smtClean="0"/>
              <a:t>1/22/2017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5E6F3FE-E9B2-44F4-953F-BF7894149FE5}"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B7A7422-A8B2-48FA-B520-9C388C0470FA}" type="datetimeFigureOut">
              <a:rPr lang="en-US" smtClean="0"/>
              <a:t>1/22/2017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25E6F3FE-E9B2-44F4-953F-BF7894149FE5}" type="slidenum">
              <a:rPr lang="en-US" smtClean="0"/>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B7A7422-A8B2-48FA-B520-9C388C0470FA}" type="datetimeFigureOut">
              <a:rPr lang="en-US" smtClean="0"/>
              <a:t>1/22/2017</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5E6F3FE-E9B2-44F4-953F-BF7894149FE5}" type="slidenum">
              <a:rPr lang="en-US" smtClean="0"/>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jpeg"/><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3.w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066800"/>
            <a:ext cx="7851648" cy="1295400"/>
          </a:xfrm>
        </p:spPr>
        <p:txBody>
          <a:bodyPr>
            <a:normAutofit fontScale="90000"/>
          </a:bodyPr>
          <a:lstStyle/>
          <a:p>
            <a:pPr algn="ctr"/>
            <a:r>
              <a:rPr lang="en-US" dirty="0"/>
              <a:t> Guns, Knives &amp; Melanoma</a:t>
            </a:r>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2590800" y="2590800"/>
            <a:ext cx="3657600" cy="3886200"/>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TextBox 2"/>
          <p:cNvSpPr txBox="1"/>
          <p:nvPr/>
        </p:nvSpPr>
        <p:spPr>
          <a:xfrm>
            <a:off x="6553200" y="6248400"/>
            <a:ext cx="1327864" cy="369332"/>
          </a:xfrm>
          <a:prstGeom prst="rect">
            <a:avLst/>
          </a:prstGeom>
          <a:noFill/>
        </p:spPr>
        <p:txBody>
          <a:bodyPr wrap="none" rtlCol="0">
            <a:spAutoFit/>
          </a:bodyPr>
          <a:lstStyle/>
          <a:p>
            <a:r>
              <a:rPr lang="en-US" dirty="0"/>
              <a:t>Pages 55-56</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noFill/>
          <a:ln/>
        </p:spPr>
        <p:txBody>
          <a:bodyPr lIns="90488" tIns="44450" rIns="90488" bIns="44450">
            <a:normAutofit/>
          </a:bodyPr>
          <a:lstStyle/>
          <a:p>
            <a:r>
              <a:rPr lang="en-US" sz="4800" b="1" dirty="0">
                <a:cs typeface="Cambria"/>
              </a:rPr>
              <a:t>PERFORMANCE OBJECTIVES</a:t>
            </a:r>
          </a:p>
        </p:txBody>
      </p:sp>
      <p:sp>
        <p:nvSpPr>
          <p:cNvPr id="41987" name="Rectangle 3"/>
          <p:cNvSpPr>
            <a:spLocks noGrp="1" noChangeArrowheads="1"/>
          </p:cNvSpPr>
          <p:nvPr>
            <p:ph type="body" idx="1"/>
          </p:nvPr>
        </p:nvSpPr>
        <p:spPr>
          <a:xfrm>
            <a:off x="685800" y="1981200"/>
            <a:ext cx="7620000" cy="4343400"/>
          </a:xfrm>
          <a:noFill/>
          <a:ln/>
        </p:spPr>
        <p:txBody>
          <a:bodyPr lIns="90488" tIns="44450" rIns="90488" bIns="44450">
            <a:normAutofit/>
          </a:bodyPr>
          <a:lstStyle/>
          <a:p>
            <a:pPr marL="0" indent="0" eaLnBrk="0" hangingPunct="0">
              <a:buClrTx/>
              <a:buNone/>
            </a:pPr>
            <a:endParaRPr lang="en-US" sz="2400" dirty="0">
              <a:effectLst>
                <a:outerShdw blurRad="38100" dist="38100" dir="2700000" algn="tl">
                  <a:srgbClr val="FFFFFF"/>
                </a:outerShdw>
              </a:effectLst>
              <a:latin typeface="Book Antiqua" pitchFamily="18" charset="0"/>
            </a:endParaRPr>
          </a:p>
          <a:p>
            <a:pPr marL="457200" indent="-457200" eaLnBrk="0" hangingPunct="0">
              <a:buClrTx/>
              <a:buFont typeface="+mj-lt"/>
              <a:buAutoNum type="arabicPeriod"/>
            </a:pPr>
            <a:r>
              <a:rPr lang="en-US" sz="2400" dirty="0">
                <a:effectLst>
                  <a:outerShdw blurRad="38100" dist="38100" dir="2700000" algn="tl">
                    <a:srgbClr val="FFFFFF"/>
                  </a:outerShdw>
                </a:effectLst>
                <a:latin typeface="Book Antiqua" pitchFamily="18" charset="0"/>
              </a:rPr>
              <a:t>List the three forms of skin cancer and discuss the measures to take to avoid them.</a:t>
            </a:r>
          </a:p>
          <a:p>
            <a:pPr marL="457200" indent="-457200" eaLnBrk="0" hangingPunct="0">
              <a:buClrTx/>
              <a:buFont typeface="+mj-lt"/>
              <a:buAutoNum type="arabicPeriod"/>
            </a:pPr>
            <a:r>
              <a:rPr lang="en-US" sz="2400" dirty="0">
                <a:effectLst>
                  <a:outerShdw blurRad="38100" dist="38100" dir="2700000" algn="tl">
                    <a:srgbClr val="FFFFFF"/>
                  </a:outerShdw>
                </a:effectLst>
                <a:latin typeface="Book Antiqua" pitchFamily="18" charset="0"/>
              </a:rPr>
              <a:t>List 4 ways to avoid the risk of sun damage to the skin.</a:t>
            </a:r>
          </a:p>
          <a:p>
            <a:pPr marL="0" indent="0" eaLnBrk="0" hangingPunct="0">
              <a:buClrTx/>
              <a:buNone/>
            </a:pPr>
            <a:endParaRPr lang="en-US" sz="2400" dirty="0">
              <a:effectLst>
                <a:outerShdw blurRad="38100" dist="38100" dir="2700000" algn="tl">
                  <a:srgbClr val="FFFFFF"/>
                </a:outerShdw>
              </a:effectLst>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1987">
                                            <p:txEl>
                                              <p:pRg st="1" end="1"/>
                                            </p:txEl>
                                          </p:spTgt>
                                        </p:tgtEl>
                                        <p:attrNameLst>
                                          <p:attrName>style.visibility</p:attrName>
                                        </p:attrNameLst>
                                      </p:cBhvr>
                                      <p:to>
                                        <p:strVal val="visible"/>
                                      </p:to>
                                    </p:set>
                                    <p:animEffect transition="in" filter="dissolve">
                                      <p:cBhvr>
                                        <p:cTn id="7" dur="500"/>
                                        <p:tgtEl>
                                          <p:spTgt spid="4198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1987">
                                            <p:txEl>
                                              <p:pRg st="2" end="2"/>
                                            </p:txEl>
                                          </p:spTgt>
                                        </p:tgtEl>
                                        <p:attrNameLst>
                                          <p:attrName>style.visibility</p:attrName>
                                        </p:attrNameLst>
                                      </p:cBhvr>
                                      <p:to>
                                        <p:strVal val="visible"/>
                                      </p:to>
                                    </p:set>
                                    <p:animEffect transition="in" filter="dissolve">
                                      <p:cBhvr>
                                        <p:cTn id="12" dur="500"/>
                                        <p:tgtEl>
                                          <p:spTgt spid="419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uiExpand="1"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609600" y="400050"/>
            <a:ext cx="7772400" cy="1143000"/>
          </a:xfrm>
          <a:noFill/>
          <a:ln/>
        </p:spPr>
        <p:txBody>
          <a:bodyPr lIns="90488" tIns="44450" rIns="90488" bIns="44450"/>
          <a:lstStyle/>
          <a:p>
            <a:r>
              <a:rPr lang="en-US" sz="4800" b="1" dirty="0"/>
              <a:t>Skin Cancer</a:t>
            </a:r>
          </a:p>
        </p:txBody>
      </p:sp>
      <p:sp>
        <p:nvSpPr>
          <p:cNvPr id="79875" name="Rectangle 3"/>
          <p:cNvSpPr>
            <a:spLocks noGrp="1" noChangeArrowheads="1"/>
          </p:cNvSpPr>
          <p:nvPr>
            <p:ph type="body" idx="1"/>
          </p:nvPr>
        </p:nvSpPr>
        <p:spPr>
          <a:xfrm>
            <a:off x="609600" y="1771650"/>
            <a:ext cx="7772400" cy="4114800"/>
          </a:xfrm>
          <a:noFill/>
          <a:ln/>
        </p:spPr>
        <p:txBody>
          <a:bodyPr lIns="90488" tIns="44450" rIns="90488" bIns="44450"/>
          <a:lstStyle/>
          <a:p>
            <a:pPr>
              <a:buFontTx/>
              <a:buNone/>
            </a:pPr>
            <a:r>
              <a:rPr lang="en-US" u="sng" dirty="0"/>
              <a:t>The sun produces two types of radiation:</a:t>
            </a:r>
          </a:p>
          <a:p>
            <a:pPr>
              <a:buFontTx/>
              <a:buNone/>
            </a:pPr>
            <a:endParaRPr lang="en-US" dirty="0"/>
          </a:p>
          <a:p>
            <a:pPr>
              <a:buFontTx/>
              <a:buNone/>
            </a:pPr>
            <a:r>
              <a:rPr lang="en-US" dirty="0"/>
              <a:t>1. UV-A -  the good type responsible for 			tanning</a:t>
            </a:r>
          </a:p>
          <a:p>
            <a:pPr>
              <a:buFontTx/>
              <a:buNone/>
            </a:pPr>
            <a:endParaRPr lang="en-US" dirty="0"/>
          </a:p>
          <a:p>
            <a:pPr>
              <a:buFontTx/>
              <a:buNone/>
            </a:pPr>
            <a:r>
              <a:rPr lang="en-US" dirty="0"/>
              <a:t>2. UV-B -  the bad type responsible for 			sunburns</a:t>
            </a:r>
          </a:p>
        </p:txBody>
      </p:sp>
      <p:sp>
        <p:nvSpPr>
          <p:cNvPr id="79876" name="AutoShape 4"/>
          <p:cNvSpPr>
            <a:spLocks noChangeArrowheads="1"/>
          </p:cNvSpPr>
          <p:nvPr/>
        </p:nvSpPr>
        <p:spPr bwMode="auto">
          <a:xfrm>
            <a:off x="7016750" y="311150"/>
            <a:ext cx="2044700" cy="1968500"/>
          </a:xfrm>
          <a:prstGeom prst="star16">
            <a:avLst>
              <a:gd name="adj" fmla="val 37500"/>
            </a:avLst>
          </a:prstGeom>
          <a:solidFill>
            <a:schemeClr val="tx2"/>
          </a:solidFill>
          <a:ln w="12700">
            <a:solidFill>
              <a:schemeClr val="tx1"/>
            </a:solidFill>
            <a:miter lim="800000"/>
            <a:headEnd/>
            <a:tailEnd/>
          </a:ln>
          <a:effectLst/>
        </p:spPr>
        <p:txBody>
          <a:bodyPr wrap="none" anchor="ctr"/>
          <a:lstStyle/>
          <a:p>
            <a:endParaRPr lang="en-US" dirty="0"/>
          </a:p>
        </p:txBody>
      </p:sp>
      <p:graphicFrame>
        <p:nvGraphicFramePr>
          <p:cNvPr id="147456" name="Object 1024">
            <a:hlinkClick r:id="" action="ppaction://ole?verb=0"/>
          </p:cNvPr>
          <p:cNvGraphicFramePr>
            <a:graphicFrameLocks/>
          </p:cNvGraphicFramePr>
          <p:nvPr/>
        </p:nvGraphicFramePr>
        <p:xfrm>
          <a:off x="7273925" y="520700"/>
          <a:ext cx="1444625" cy="1438275"/>
        </p:xfrm>
        <a:graphic>
          <a:graphicData uri="http://schemas.openxmlformats.org/presentationml/2006/ole">
            <mc:AlternateContent xmlns:mc="http://schemas.openxmlformats.org/markup-compatibility/2006">
              <mc:Choice xmlns:v="urn:schemas-microsoft-com:vml" Requires="v">
                <p:oleObj spid="_x0000_s2084" name="Microsoft ClipArt Gallery" r:id="rId3" imgW="1454040" imgH="1447560" progId="MS_ClipArt_Gallery">
                  <p:embed/>
                </p:oleObj>
              </mc:Choice>
              <mc:Fallback>
                <p:oleObj name="Microsoft ClipArt Gallery" r:id="rId3" imgW="1454040" imgH="1447560" progId="MS_ClipArt_Gallery">
                  <p:embed/>
                  <p:pic>
                    <p:nvPicPr>
                      <p:cNvPr id="0" name="Picture 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73925" y="520700"/>
                        <a:ext cx="1444625" cy="1438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pic>
        <p:nvPicPr>
          <p:cNvPr id="6" name="Picture 5" descr="UV Rays.jpg"/>
          <p:cNvPicPr>
            <a:picLocks noChangeAspect="1"/>
          </p:cNvPicPr>
          <p:nvPr/>
        </p:nvPicPr>
        <p:blipFill>
          <a:blip r:embed="rId5" cstate="print"/>
          <a:stretch>
            <a:fillRect/>
          </a:stretch>
        </p:blipFill>
        <p:spPr>
          <a:xfrm>
            <a:off x="6553200" y="3200400"/>
            <a:ext cx="1838325" cy="24955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9875">
                                            <p:txEl>
                                              <p:pRg st="0" end="0"/>
                                            </p:txEl>
                                          </p:spTgt>
                                        </p:tgtEl>
                                        <p:attrNameLst>
                                          <p:attrName>style.visibility</p:attrName>
                                        </p:attrNameLst>
                                      </p:cBhvr>
                                      <p:to>
                                        <p:strVal val="visible"/>
                                      </p:to>
                                    </p:set>
                                    <p:animEffect transition="in" filter="dissolve">
                                      <p:cBhvr>
                                        <p:cTn id="7" dur="500"/>
                                        <p:tgtEl>
                                          <p:spTgt spid="79875">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9875">
                                            <p:txEl>
                                              <p:pRg st="2" end="2"/>
                                            </p:txEl>
                                          </p:spTgt>
                                        </p:tgtEl>
                                        <p:attrNameLst>
                                          <p:attrName>style.visibility</p:attrName>
                                        </p:attrNameLst>
                                      </p:cBhvr>
                                      <p:to>
                                        <p:strVal val="visible"/>
                                      </p:to>
                                    </p:set>
                                    <p:animEffect transition="in" filter="dissolve">
                                      <p:cBhvr>
                                        <p:cTn id="10" dur="500"/>
                                        <p:tgtEl>
                                          <p:spTgt spid="79875">
                                            <p:txEl>
                                              <p:pRg st="2" end="2"/>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79875">
                                            <p:txEl>
                                              <p:pRg st="4" end="4"/>
                                            </p:txEl>
                                          </p:spTgt>
                                        </p:tgtEl>
                                        <p:attrNameLst>
                                          <p:attrName>style.visibility</p:attrName>
                                        </p:attrNameLst>
                                      </p:cBhvr>
                                      <p:to>
                                        <p:strVal val="visible"/>
                                      </p:to>
                                    </p:set>
                                    <p:animEffect transition="in" filter="dissolve">
                                      <p:cBhvr>
                                        <p:cTn id="13" dur="500"/>
                                        <p:tgtEl>
                                          <p:spTgt spid="798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uiExpand="1"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noFill/>
          <a:ln/>
        </p:spPr>
        <p:txBody>
          <a:bodyPr lIns="90488" tIns="44450" rIns="90488" bIns="44450">
            <a:normAutofit/>
          </a:bodyPr>
          <a:lstStyle/>
          <a:p>
            <a:r>
              <a:rPr lang="en-US" sz="4800" b="1" dirty="0"/>
              <a:t>Skin Cancer</a:t>
            </a:r>
          </a:p>
        </p:txBody>
      </p:sp>
      <p:sp>
        <p:nvSpPr>
          <p:cNvPr id="80899" name="Rectangle 3"/>
          <p:cNvSpPr>
            <a:spLocks noGrp="1" noChangeArrowheads="1"/>
          </p:cNvSpPr>
          <p:nvPr>
            <p:ph type="body" idx="1"/>
          </p:nvPr>
        </p:nvSpPr>
        <p:spPr>
          <a:xfrm>
            <a:off x="762000" y="2133600"/>
            <a:ext cx="7772400" cy="3733800"/>
          </a:xfrm>
          <a:noFill/>
          <a:ln/>
        </p:spPr>
        <p:txBody>
          <a:bodyPr lIns="90488" tIns="44450" rIns="90488" bIns="44450"/>
          <a:lstStyle/>
          <a:p>
            <a:pPr>
              <a:buFontTx/>
              <a:buNone/>
            </a:pPr>
            <a:r>
              <a:rPr lang="en-US" u="sng" dirty="0"/>
              <a:t>Three types of skin cancer:</a:t>
            </a:r>
          </a:p>
          <a:p>
            <a:pPr>
              <a:buFontTx/>
              <a:buNone/>
            </a:pPr>
            <a:endParaRPr lang="en-US" u="sng" dirty="0"/>
          </a:p>
          <a:p>
            <a:pPr>
              <a:buFontTx/>
              <a:buNone/>
            </a:pPr>
            <a:r>
              <a:rPr lang="en-US" dirty="0"/>
              <a:t>1. Basal Cell Carcinoma </a:t>
            </a:r>
          </a:p>
          <a:p>
            <a:pPr>
              <a:buFontTx/>
              <a:buNone/>
            </a:pPr>
            <a:endParaRPr lang="en-US" dirty="0"/>
          </a:p>
          <a:p>
            <a:pPr>
              <a:buFontTx/>
              <a:buNone/>
            </a:pPr>
            <a:r>
              <a:rPr lang="en-US" dirty="0"/>
              <a:t>2. Squamous Cell Carcinoma</a:t>
            </a:r>
          </a:p>
          <a:p>
            <a:pPr>
              <a:buFontTx/>
              <a:buNone/>
            </a:pPr>
            <a:endParaRPr lang="en-US" dirty="0"/>
          </a:p>
          <a:p>
            <a:pPr>
              <a:buFontTx/>
              <a:buNone/>
            </a:pPr>
            <a:r>
              <a:rPr lang="en-US" dirty="0"/>
              <a:t>3. Malignant Melanoma</a:t>
            </a:r>
          </a:p>
        </p:txBody>
      </p:sp>
      <p:pic>
        <p:nvPicPr>
          <p:cNvPr id="4" name="Picture 3" descr="Basil - Squamous cell carcinoma.jpg"/>
          <p:cNvPicPr>
            <a:picLocks noChangeAspect="1"/>
          </p:cNvPicPr>
          <p:nvPr/>
        </p:nvPicPr>
        <p:blipFill>
          <a:blip r:embed="rId3" cstate="print"/>
          <a:stretch>
            <a:fillRect/>
          </a:stretch>
        </p:blipFill>
        <p:spPr>
          <a:xfrm>
            <a:off x="5105400" y="1828800"/>
            <a:ext cx="3810000" cy="2480612"/>
          </a:xfrm>
          <a:prstGeom prst="rect">
            <a:avLst/>
          </a:prstGeom>
        </p:spPr>
      </p:pic>
      <p:pic>
        <p:nvPicPr>
          <p:cNvPr id="5" name="Picture 4" descr="Malignant melanoma.jpg"/>
          <p:cNvPicPr>
            <a:picLocks noChangeAspect="1"/>
          </p:cNvPicPr>
          <p:nvPr/>
        </p:nvPicPr>
        <p:blipFill>
          <a:blip r:embed="rId4" cstate="print"/>
          <a:stretch>
            <a:fillRect/>
          </a:stretch>
        </p:blipFill>
        <p:spPr>
          <a:xfrm>
            <a:off x="5867400" y="4267200"/>
            <a:ext cx="2143125" cy="21431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animEffect transition="in" filter="dissolve">
                                      <p:cBhvr>
                                        <p:cTn id="7" dur="500"/>
                                        <p:tgtEl>
                                          <p:spTgt spid="80899">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80899">
                                            <p:txEl>
                                              <p:pRg st="2" end="2"/>
                                            </p:txEl>
                                          </p:spTgt>
                                        </p:tgtEl>
                                        <p:attrNameLst>
                                          <p:attrName>style.visibility</p:attrName>
                                        </p:attrNameLst>
                                      </p:cBhvr>
                                      <p:to>
                                        <p:strVal val="visible"/>
                                      </p:to>
                                    </p:set>
                                    <p:animEffect transition="in" filter="dissolve">
                                      <p:cBhvr>
                                        <p:cTn id="10" dur="500"/>
                                        <p:tgtEl>
                                          <p:spTgt spid="80899">
                                            <p:txEl>
                                              <p:pRg st="2" end="2"/>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80899">
                                            <p:txEl>
                                              <p:pRg st="4" end="4"/>
                                            </p:txEl>
                                          </p:spTgt>
                                        </p:tgtEl>
                                        <p:attrNameLst>
                                          <p:attrName>style.visibility</p:attrName>
                                        </p:attrNameLst>
                                      </p:cBhvr>
                                      <p:to>
                                        <p:strVal val="visible"/>
                                      </p:to>
                                    </p:set>
                                    <p:animEffect transition="in" filter="dissolve">
                                      <p:cBhvr>
                                        <p:cTn id="13" dur="500"/>
                                        <p:tgtEl>
                                          <p:spTgt spid="80899">
                                            <p:txEl>
                                              <p:pRg st="4" end="4"/>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80899">
                                            <p:txEl>
                                              <p:pRg st="6" end="6"/>
                                            </p:txEl>
                                          </p:spTgt>
                                        </p:tgtEl>
                                        <p:attrNameLst>
                                          <p:attrName>style.visibility</p:attrName>
                                        </p:attrNameLst>
                                      </p:cBhvr>
                                      <p:to>
                                        <p:strVal val="visible"/>
                                      </p:to>
                                    </p:set>
                                    <p:animEffect transition="in" filter="dissolve">
                                      <p:cBhvr>
                                        <p:cTn id="16" dur="500"/>
                                        <p:tgtEl>
                                          <p:spTgt spid="808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uiExpand="1"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533400" y="2590800"/>
            <a:ext cx="7772400" cy="1143000"/>
          </a:xfrm>
          <a:noFill/>
          <a:ln/>
        </p:spPr>
        <p:txBody>
          <a:bodyPr lIns="90488" tIns="44450" rIns="90488" bIns="44450"/>
          <a:lstStyle/>
          <a:p>
            <a:r>
              <a:rPr lang="en-US" sz="3600" u="sng" dirty="0"/>
              <a:t>10 steps to avoid risk:</a:t>
            </a:r>
          </a:p>
        </p:txBody>
      </p:sp>
      <p:sp>
        <p:nvSpPr>
          <p:cNvPr id="82947" name="Rectangle 3"/>
          <p:cNvSpPr>
            <a:spLocks noGrp="1" noChangeArrowheads="1"/>
          </p:cNvSpPr>
          <p:nvPr>
            <p:ph type="body" idx="1"/>
          </p:nvPr>
        </p:nvSpPr>
        <p:spPr>
          <a:xfrm>
            <a:off x="685800" y="3962400"/>
            <a:ext cx="7772400" cy="2838450"/>
          </a:xfrm>
          <a:noFill/>
          <a:ln/>
        </p:spPr>
        <p:txBody>
          <a:bodyPr lIns="90488" tIns="44450" rIns="90488" bIns="44450"/>
          <a:lstStyle/>
          <a:p>
            <a:pPr>
              <a:buFontTx/>
              <a:buNone/>
            </a:pPr>
            <a:r>
              <a:rPr lang="en-US" dirty="0"/>
              <a:t>1. Examine yourself</a:t>
            </a:r>
          </a:p>
          <a:p>
            <a:pPr>
              <a:buFontTx/>
              <a:buNone/>
            </a:pPr>
            <a:r>
              <a:rPr lang="en-US" dirty="0"/>
              <a:t>2. Use sunscreen rated SPF 15 or higher</a:t>
            </a:r>
          </a:p>
          <a:p>
            <a:pPr>
              <a:buFontTx/>
              <a:buNone/>
            </a:pPr>
            <a:r>
              <a:rPr lang="en-US" dirty="0"/>
              <a:t>3. Cover-up</a:t>
            </a:r>
          </a:p>
          <a:p>
            <a:pPr>
              <a:buFontTx/>
              <a:buNone/>
            </a:pPr>
            <a:r>
              <a:rPr lang="en-US" dirty="0"/>
              <a:t>4. Do not count on dark skin to save you</a:t>
            </a:r>
          </a:p>
          <a:p>
            <a:pPr>
              <a:buFontTx/>
              <a:buNone/>
            </a:pPr>
            <a:r>
              <a:rPr lang="en-US" dirty="0"/>
              <a:t>5. Do not count on a bottled tan for protection</a:t>
            </a:r>
          </a:p>
        </p:txBody>
      </p:sp>
      <p:pic>
        <p:nvPicPr>
          <p:cNvPr id="6" name="Picture 5" descr="self examination.bmp"/>
          <p:cNvPicPr>
            <a:picLocks noChangeAspect="1"/>
          </p:cNvPicPr>
          <p:nvPr/>
        </p:nvPicPr>
        <p:blipFill>
          <a:blip r:embed="rId3" cstate="print"/>
          <a:stretch>
            <a:fillRect/>
          </a:stretch>
        </p:blipFill>
        <p:spPr>
          <a:xfrm>
            <a:off x="4666725" y="762000"/>
            <a:ext cx="4096275" cy="2667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2947">
                                            <p:txEl>
                                              <p:pRg st="0" end="0"/>
                                            </p:txEl>
                                          </p:spTgt>
                                        </p:tgtEl>
                                        <p:attrNameLst>
                                          <p:attrName>style.visibility</p:attrName>
                                        </p:attrNameLst>
                                      </p:cBhvr>
                                      <p:to>
                                        <p:strVal val="visible"/>
                                      </p:to>
                                    </p:set>
                                    <p:animEffect transition="in" filter="dissolve">
                                      <p:cBhvr>
                                        <p:cTn id="7" dur="500"/>
                                        <p:tgtEl>
                                          <p:spTgt spid="829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2947">
                                            <p:txEl>
                                              <p:pRg st="1" end="1"/>
                                            </p:txEl>
                                          </p:spTgt>
                                        </p:tgtEl>
                                        <p:attrNameLst>
                                          <p:attrName>style.visibility</p:attrName>
                                        </p:attrNameLst>
                                      </p:cBhvr>
                                      <p:to>
                                        <p:strVal val="visible"/>
                                      </p:to>
                                    </p:set>
                                    <p:animEffect transition="in" filter="dissolve">
                                      <p:cBhvr>
                                        <p:cTn id="12" dur="500"/>
                                        <p:tgtEl>
                                          <p:spTgt spid="829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2947">
                                            <p:txEl>
                                              <p:pRg st="2" end="2"/>
                                            </p:txEl>
                                          </p:spTgt>
                                        </p:tgtEl>
                                        <p:attrNameLst>
                                          <p:attrName>style.visibility</p:attrName>
                                        </p:attrNameLst>
                                      </p:cBhvr>
                                      <p:to>
                                        <p:strVal val="visible"/>
                                      </p:to>
                                    </p:set>
                                    <p:animEffect transition="in" filter="dissolve">
                                      <p:cBhvr>
                                        <p:cTn id="17" dur="500"/>
                                        <p:tgtEl>
                                          <p:spTgt spid="829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2947">
                                            <p:txEl>
                                              <p:pRg st="3" end="3"/>
                                            </p:txEl>
                                          </p:spTgt>
                                        </p:tgtEl>
                                        <p:attrNameLst>
                                          <p:attrName>style.visibility</p:attrName>
                                        </p:attrNameLst>
                                      </p:cBhvr>
                                      <p:to>
                                        <p:strVal val="visible"/>
                                      </p:to>
                                    </p:set>
                                    <p:animEffect transition="in" filter="dissolve">
                                      <p:cBhvr>
                                        <p:cTn id="22" dur="500"/>
                                        <p:tgtEl>
                                          <p:spTgt spid="8294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2947">
                                            <p:txEl>
                                              <p:pRg st="4" end="4"/>
                                            </p:txEl>
                                          </p:spTgt>
                                        </p:tgtEl>
                                        <p:attrNameLst>
                                          <p:attrName>style.visibility</p:attrName>
                                        </p:attrNameLst>
                                      </p:cBhvr>
                                      <p:to>
                                        <p:strVal val="visible"/>
                                      </p:to>
                                    </p:set>
                                    <p:animEffect transition="in" filter="dissolve">
                                      <p:cBhvr>
                                        <p:cTn id="27" dur="500"/>
                                        <p:tgtEl>
                                          <p:spTgt spid="829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7" grpId="0" uiExpand="1"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ChangeArrowheads="1"/>
          </p:cNvSpPr>
          <p:nvPr/>
        </p:nvSpPr>
        <p:spPr bwMode="auto">
          <a:xfrm>
            <a:off x="838200" y="1847850"/>
            <a:ext cx="7772400" cy="4114800"/>
          </a:xfrm>
          <a:prstGeom prst="rect">
            <a:avLst/>
          </a:prstGeom>
          <a:noFill/>
          <a:ln w="12700">
            <a:noFill/>
            <a:miter lim="800000"/>
            <a:headEnd/>
            <a:tailEnd/>
          </a:ln>
          <a:effectLst/>
        </p:spPr>
        <p:txBody>
          <a:bodyPr lIns="90488" tIns="44450" rIns="90488" bIns="44450"/>
          <a:lstStyle/>
          <a:p>
            <a:pPr marL="342900" indent="-342900" eaLnBrk="0" hangingPunct="0">
              <a:spcBef>
                <a:spcPct val="20000"/>
              </a:spcBef>
            </a:pPr>
            <a:r>
              <a:rPr lang="en-US" sz="3200" dirty="0">
                <a:effectLst>
                  <a:outerShdw blurRad="38100" dist="38100" dir="2700000" algn="tl">
                    <a:srgbClr val="FFFFFF"/>
                  </a:outerShdw>
                </a:effectLst>
                <a:latin typeface="Book Antiqua" pitchFamily="18" charset="0"/>
              </a:rPr>
              <a:t>6. Ride early or late in the day</a:t>
            </a:r>
          </a:p>
          <a:p>
            <a:pPr marL="342900" indent="-342900" eaLnBrk="0" hangingPunct="0">
              <a:spcBef>
                <a:spcPct val="20000"/>
              </a:spcBef>
            </a:pPr>
            <a:r>
              <a:rPr lang="en-US" sz="3200" dirty="0">
                <a:effectLst>
                  <a:outerShdw blurRad="38100" dist="38100" dir="2700000" algn="tl">
                    <a:srgbClr val="FFFFFF"/>
                  </a:outerShdw>
                </a:effectLst>
                <a:latin typeface="Book Antiqua" pitchFamily="18" charset="0"/>
              </a:rPr>
              <a:t>7. Use more sunscreen and protective wear at higher altitudes</a:t>
            </a:r>
          </a:p>
          <a:p>
            <a:pPr marL="342900" indent="-342900" eaLnBrk="0" hangingPunct="0">
              <a:spcBef>
                <a:spcPct val="20000"/>
              </a:spcBef>
            </a:pPr>
            <a:r>
              <a:rPr lang="en-US" sz="3200" dirty="0">
                <a:effectLst>
                  <a:outerShdw blurRad="38100" dist="38100" dir="2700000" algn="tl">
                    <a:srgbClr val="FFFFFF"/>
                  </a:outerShdw>
                </a:effectLst>
                <a:latin typeface="Book Antiqua" pitchFamily="18" charset="0"/>
              </a:rPr>
              <a:t>8. Be aware of rainy rides</a:t>
            </a:r>
          </a:p>
          <a:p>
            <a:pPr marL="342900" indent="-342900" eaLnBrk="0" hangingPunct="0">
              <a:spcBef>
                <a:spcPct val="20000"/>
              </a:spcBef>
            </a:pPr>
            <a:r>
              <a:rPr lang="en-US" sz="3200" dirty="0">
                <a:effectLst>
                  <a:outerShdw blurRad="38100" dist="38100" dir="2700000" algn="tl">
                    <a:srgbClr val="FFFFFF"/>
                  </a:outerShdw>
                </a:effectLst>
                <a:latin typeface="Book Antiqua" pitchFamily="18" charset="0"/>
              </a:rPr>
              <a:t>9. Eat right</a:t>
            </a:r>
          </a:p>
          <a:p>
            <a:pPr marL="342900" indent="-342900" eaLnBrk="0" hangingPunct="0">
              <a:spcBef>
                <a:spcPct val="20000"/>
              </a:spcBef>
            </a:pPr>
            <a:r>
              <a:rPr lang="en-US" sz="3200" dirty="0">
                <a:effectLst>
                  <a:outerShdw blurRad="38100" dist="38100" dir="2700000" algn="tl">
                    <a:srgbClr val="FFFFFF"/>
                  </a:outerShdw>
                </a:effectLst>
                <a:latin typeface="Book Antiqua" pitchFamily="18" charset="0"/>
              </a:rPr>
              <a:t>10. Start protecting young</a:t>
            </a:r>
          </a:p>
        </p:txBody>
      </p:sp>
      <p:sp>
        <p:nvSpPr>
          <p:cNvPr id="84995" name="AutoShape 3"/>
          <p:cNvSpPr>
            <a:spLocks noChangeArrowheads="1"/>
          </p:cNvSpPr>
          <p:nvPr/>
        </p:nvSpPr>
        <p:spPr bwMode="auto">
          <a:xfrm>
            <a:off x="4654550" y="6350"/>
            <a:ext cx="1968500" cy="1816100"/>
          </a:xfrm>
          <a:prstGeom prst="star16">
            <a:avLst>
              <a:gd name="adj" fmla="val 37500"/>
            </a:avLst>
          </a:prstGeom>
          <a:solidFill>
            <a:schemeClr val="tx2"/>
          </a:solidFill>
          <a:ln w="12700">
            <a:solidFill>
              <a:schemeClr val="tx1"/>
            </a:solidFill>
            <a:miter lim="800000"/>
            <a:headEnd/>
            <a:tailEnd/>
          </a:ln>
          <a:effectLst/>
        </p:spPr>
        <p:txBody>
          <a:bodyPr wrap="none" anchor="ctr"/>
          <a:lstStyle/>
          <a:p>
            <a:endParaRPr lang="en-US" dirty="0"/>
          </a:p>
        </p:txBody>
      </p:sp>
      <p:graphicFrame>
        <p:nvGraphicFramePr>
          <p:cNvPr id="149504" name="Object 1024">
            <a:hlinkClick r:id="" action="ppaction://ole?verb=0"/>
          </p:cNvPr>
          <p:cNvGraphicFramePr>
            <a:graphicFrameLocks/>
          </p:cNvGraphicFramePr>
          <p:nvPr/>
        </p:nvGraphicFramePr>
        <p:xfrm>
          <a:off x="4911725" y="193675"/>
          <a:ext cx="1444625" cy="1438275"/>
        </p:xfrm>
        <a:graphic>
          <a:graphicData uri="http://schemas.openxmlformats.org/presentationml/2006/ole">
            <mc:AlternateContent xmlns:mc="http://schemas.openxmlformats.org/markup-compatibility/2006">
              <mc:Choice xmlns:v="urn:schemas-microsoft-com:vml" Requires="v">
                <p:oleObj spid="_x0000_s4133" name="Microsoft ClipArt Gallery" r:id="rId4" imgW="1454040" imgH="1447560" progId="MS_ClipArt_Gallery">
                  <p:embed/>
                </p:oleObj>
              </mc:Choice>
              <mc:Fallback>
                <p:oleObj name="Microsoft ClipArt Gallery" r:id="rId4" imgW="1454040" imgH="1447560" progId="MS_ClipArt_Gallery">
                  <p:embed/>
                  <p:pic>
                    <p:nvPicPr>
                      <p:cNvPr id="0" name="Picture 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11725" y="193675"/>
                        <a:ext cx="1444625" cy="1438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Review</a:t>
            </a:r>
          </a:p>
        </p:txBody>
      </p:sp>
      <p:sp>
        <p:nvSpPr>
          <p:cNvPr id="3" name="Content Placeholder 2"/>
          <p:cNvSpPr>
            <a:spLocks noGrp="1"/>
          </p:cNvSpPr>
          <p:nvPr>
            <p:ph idx="1"/>
          </p:nvPr>
        </p:nvSpPr>
        <p:spPr/>
        <p:txBody>
          <a:bodyPr/>
          <a:lstStyle/>
          <a:p>
            <a:pPr marL="457200" indent="-457200" eaLnBrk="0" hangingPunct="0">
              <a:buClrTx/>
              <a:buFont typeface="+mj-lt"/>
              <a:buAutoNum type="arabicPeriod"/>
            </a:pPr>
            <a:r>
              <a:rPr lang="en-US" sz="2800" dirty="0">
                <a:effectLst>
                  <a:outerShdw blurRad="38100" dist="38100" dir="2700000" algn="tl">
                    <a:srgbClr val="FFFFFF"/>
                  </a:outerShdw>
                </a:effectLst>
                <a:latin typeface="Book Antiqua" pitchFamily="18" charset="0"/>
              </a:rPr>
              <a:t>List the three forms of skin cancer and discuss the measures to take to avoid them.</a:t>
            </a:r>
          </a:p>
          <a:p>
            <a:pPr marL="457200" indent="-457200" eaLnBrk="0" hangingPunct="0">
              <a:buClrTx/>
              <a:buFont typeface="+mj-lt"/>
              <a:buAutoNum type="arabicPeriod"/>
            </a:pPr>
            <a:r>
              <a:rPr lang="en-US" sz="2800" dirty="0">
                <a:effectLst>
                  <a:outerShdw blurRad="38100" dist="38100" dir="2700000" algn="tl">
                    <a:srgbClr val="FFFFFF"/>
                  </a:outerShdw>
                </a:effectLst>
                <a:latin typeface="Book Antiqua" pitchFamily="18" charset="0"/>
              </a:rPr>
              <a:t>List 4 ways to avoid the risk of sun damage to the skin.</a:t>
            </a:r>
          </a:p>
        </p:txBody>
      </p:sp>
    </p:spTree>
    <p:extLst>
      <p:ext uri="{BB962C8B-B14F-4D97-AF65-F5344CB8AC3E}">
        <p14:creationId xmlns:p14="http://schemas.microsoft.com/office/powerpoint/2010/main" val="3416077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extLst>
              <a:ext uri="{28A0092B-C50C-407E-A947-70E740481C1C}">
                <a14:useLocalDpi xmlns:a14="http://schemas.microsoft.com/office/drawing/2010/main" val="0"/>
              </a:ext>
            </a:extLst>
          </a:blip>
          <a:stretch>
            <a:fillRect/>
          </a:stretch>
        </p:blipFill>
        <p:spPr>
          <a:xfrm>
            <a:off x="2590800" y="1752600"/>
            <a:ext cx="3657600" cy="3886200"/>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277318648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xmlns:p14="http://schemas.microsoft.com/office/powerpoint/2010/main" spd="slow">
        <p:dissolv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941</TotalTime>
  <Words>464</Words>
  <Application>Microsoft Office PowerPoint</Application>
  <PresentationFormat>On-screen Show (4:3)</PresentationFormat>
  <Paragraphs>61</Paragraphs>
  <Slides>8</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5" baseType="lpstr">
      <vt:lpstr>Book Antiqua</vt:lpstr>
      <vt:lpstr>Calibri</vt:lpstr>
      <vt:lpstr>Cambria</vt:lpstr>
      <vt:lpstr>Constantia</vt:lpstr>
      <vt:lpstr>Wingdings 2</vt:lpstr>
      <vt:lpstr>Flow</vt:lpstr>
      <vt:lpstr>Microsoft ClipArt Gallery</vt:lpstr>
      <vt:lpstr> Guns, Knives &amp; Melanoma</vt:lpstr>
      <vt:lpstr>PERFORMANCE OBJECTIVES</vt:lpstr>
      <vt:lpstr>Skin Cancer</vt:lpstr>
      <vt:lpstr>Skin Cancer</vt:lpstr>
      <vt:lpstr>10 steps to avoid risk:</vt:lpstr>
      <vt:lpstr>PowerPoint Presentation</vt:lpstr>
      <vt:lpstr>Review</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Cycling Injuries &amp; First Aid</dc:title>
  <dc:creator>Shawn &amp; Gina Barry</dc:creator>
  <cp:lastModifiedBy>Shawn L</cp:lastModifiedBy>
  <cp:revision>49</cp:revision>
  <dcterms:created xsi:type="dcterms:W3CDTF">2011-06-17T17:18:02Z</dcterms:created>
  <dcterms:modified xsi:type="dcterms:W3CDTF">2017-01-22T19:21:02Z</dcterms:modified>
</cp:coreProperties>
</file>